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5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6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7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8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9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0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11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12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notesSlides/notesSlide13.xml" ContentType="application/vnd.openxmlformats-officedocument.presentationml.notesSlid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notesSlides/notesSlide14.xml" ContentType="application/vnd.openxmlformats-officedocument.presentationml.notesSlide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notesSlides/notesSlide15.xml" ContentType="application/vnd.openxmlformats-officedocument.presentationml.notesSlide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notesSlides/notesSlide16.xml" ContentType="application/vnd.openxmlformats-officedocument.presentationml.notesSlide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notesSlides/notesSlide17.xml" ContentType="application/vnd.openxmlformats-officedocument.presentationml.notesSlide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notesSlides/notesSlide18.xml" ContentType="application/vnd.openxmlformats-officedocument.presentationml.notesSlide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notesSlides/notesSlide19.xml" ContentType="application/vnd.openxmlformats-officedocument.presentationml.notesSlide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notesSlides/notesSlide20.xml" ContentType="application/vnd.openxmlformats-officedocument.presentationml.notesSlide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notesSlides/notesSlide21.xml" ContentType="application/vnd.openxmlformats-officedocument.presentationml.notesSlide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notesSlides/notesSlide22.xml" ContentType="application/vnd.openxmlformats-officedocument.presentationml.notesSlide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notesSlides/notesSlide23.xml" ContentType="application/vnd.openxmlformats-officedocument.presentationml.notesSlide+xml"/>
  <Override PartName="/ppt/tags/tag27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329" r:id="rId3"/>
    <p:sldId id="289" r:id="rId4"/>
    <p:sldId id="290" r:id="rId5"/>
    <p:sldId id="258" r:id="rId6"/>
    <p:sldId id="257" r:id="rId7"/>
    <p:sldId id="259" r:id="rId8"/>
    <p:sldId id="260" r:id="rId9"/>
    <p:sldId id="262" r:id="rId10"/>
    <p:sldId id="263" r:id="rId11"/>
    <p:sldId id="270" r:id="rId12"/>
    <p:sldId id="276" r:id="rId13"/>
    <p:sldId id="271" r:id="rId14"/>
    <p:sldId id="272" r:id="rId15"/>
    <p:sldId id="328" r:id="rId16"/>
    <p:sldId id="288" r:id="rId17"/>
    <p:sldId id="283" r:id="rId18"/>
    <p:sldId id="285" r:id="rId19"/>
    <p:sldId id="286" r:id="rId20"/>
    <p:sldId id="330" r:id="rId21"/>
    <p:sldId id="331" r:id="rId22"/>
    <p:sldId id="320" r:id="rId23"/>
    <p:sldId id="321" r:id="rId24"/>
    <p:sldId id="294" r:id="rId25"/>
    <p:sldId id="296" r:id="rId26"/>
    <p:sldId id="295" r:id="rId27"/>
    <p:sldId id="297" r:id="rId28"/>
    <p:sldId id="322" r:id="rId29"/>
    <p:sldId id="323" r:id="rId30"/>
    <p:sldId id="324" r:id="rId31"/>
    <p:sldId id="325" r:id="rId32"/>
    <p:sldId id="326" r:id="rId33"/>
    <p:sldId id="327" r:id="rId34"/>
    <p:sldId id="332" r:id="rId35"/>
    <p:sldId id="333" r:id="rId36"/>
    <p:sldId id="268" r:id="rId37"/>
    <p:sldId id="334" r:id="rId38"/>
    <p:sldId id="281" r:id="rId39"/>
    <p:sldId id="284" r:id="rId40"/>
    <p:sldId id="275" r:id="rId41"/>
    <p:sldId id="274" r:id="rId42"/>
    <p:sldId id="261" r:id="rId43"/>
    <p:sldId id="277" r:id="rId44"/>
    <p:sldId id="292" r:id="rId45"/>
    <p:sldId id="278" r:id="rId46"/>
    <p:sldId id="287" r:id="rId47"/>
    <p:sldId id="293" r:id="rId48"/>
    <p:sldId id="279" r:id="rId49"/>
    <p:sldId id="280" r:id="rId50"/>
  </p:sldIdLst>
  <p:sldSz cx="9144000" cy="5715000" type="screen16x10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heus" initials="M" lastIdx="3" clrIdx="0">
    <p:extLst>
      <p:ext uri="{19B8F6BF-5375-455C-9EA6-DF929625EA0E}">
        <p15:presenceInfo xmlns:p15="http://schemas.microsoft.com/office/powerpoint/2012/main" userId="5b5d57fd0c67e4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9D"/>
    <a:srgbClr val="F5A300"/>
    <a:srgbClr val="FDCA00"/>
    <a:srgbClr val="9C1C26"/>
    <a:srgbClr val="312C8C"/>
    <a:srgbClr val="000000"/>
    <a:srgbClr val="B5B5B5"/>
    <a:srgbClr val="E950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34" autoAdjust="0"/>
    <p:restoredTop sz="91188" autoAdjust="0"/>
  </p:normalViewPr>
  <p:slideViewPr>
    <p:cSldViewPr snapToObjects="1">
      <p:cViewPr varScale="1">
        <p:scale>
          <a:sx n="124" d="100"/>
          <a:sy n="124" d="100"/>
        </p:scale>
        <p:origin x="1608" y="96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Objects="1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800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 b="1">
                <a:latin typeface="Stafford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Stafford" pitchFamily="2" charset="0"/>
              </a:defRPr>
            </a:lvl1pPr>
          </a:lstStyle>
          <a:p>
            <a:fld id="{A32DC80D-291A-4ABB-A78B-0417274A267C}" type="datetime4">
              <a:rPr lang="de-DE"/>
              <a:pPr/>
              <a:t>1. April 2021</a:t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  <a:pPr/>
              <a:t>‹Nr.›</a:t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8687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fld id="{065B079B-E513-489A-8A1B-D7C78493EA86}" type="datetime4">
              <a:rPr lang="de-DE"/>
              <a:pPr/>
              <a:t>1. April 2021</a:t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62025" y="923925"/>
            <a:ext cx="4914900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1491758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2436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-Diff Gleichungen des Systems</a:t>
            </a:r>
          </a:p>
          <a:p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v_punkt</a:t>
            </a:r>
            <a:r>
              <a:rPr lang="de-DE" dirty="0"/>
              <a:t>: Erde rotiert nicht</a:t>
            </a:r>
          </a:p>
          <a:p>
            <a:r>
              <a:rPr lang="de-DE" dirty="0"/>
              <a:t>-</a:t>
            </a:r>
            <a:r>
              <a:rPr lang="de-DE" dirty="0" err="1"/>
              <a:t>omega_punkt</a:t>
            </a:r>
            <a:r>
              <a:rPr lang="de-DE" dirty="0"/>
              <a:t>: </a:t>
            </a:r>
            <a:r>
              <a:rPr lang="de-DE" dirty="0" err="1"/>
              <a:t>omega_g</a:t>
            </a:r>
            <a:r>
              <a:rPr lang="de-DE" dirty="0"/>
              <a:t> = Konstante </a:t>
            </a:r>
            <a:r>
              <a:rPr lang="de-DE" dirty="0" err="1"/>
              <a:t>massenverteilung</a:t>
            </a:r>
            <a:endParaRPr lang="de-DE" dirty="0"/>
          </a:p>
          <a:p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eulerpunkt</a:t>
            </a:r>
            <a:r>
              <a:rPr lang="de-DE" dirty="0"/>
              <a:t>:  erde flach</a:t>
            </a:r>
          </a:p>
          <a:p>
            <a:r>
              <a:rPr lang="de-DE" dirty="0"/>
              <a:t>                        Rotation de Koordinaten mit J</a:t>
            </a:r>
          </a:p>
          <a:p>
            <a:r>
              <a:rPr lang="de-DE" dirty="0"/>
              <a:t>                        Gierwinkel </a:t>
            </a:r>
            <a:r>
              <a:rPr lang="de-DE" dirty="0" err="1"/>
              <a:t>auschliessen</a:t>
            </a:r>
            <a:r>
              <a:rPr lang="de-DE" dirty="0"/>
              <a:t> </a:t>
            </a:r>
            <a:r>
              <a:rPr lang="de-DE" dirty="0" err="1"/>
              <a:t>T_phi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H_punkt</a:t>
            </a:r>
            <a:r>
              <a:rPr lang="de-DE" dirty="0"/>
              <a:t> = v in Geodätischen KS</a:t>
            </a:r>
          </a:p>
          <a:p>
            <a:r>
              <a:rPr lang="de-DE" dirty="0"/>
              <a:t>                   </a:t>
            </a:r>
            <a:r>
              <a:rPr lang="de-DE" dirty="0" err="1"/>
              <a:t>Tl</a:t>
            </a:r>
            <a:r>
              <a:rPr lang="de-DE" dirty="0"/>
              <a:t> </a:t>
            </a:r>
            <a:r>
              <a:rPr lang="de-DE" dirty="0" err="1"/>
              <a:t>shliesst</a:t>
            </a:r>
            <a:r>
              <a:rPr lang="de-DE" dirty="0"/>
              <a:t> x und y aus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5858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3204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-Einheitslose Größen die die aerodynamischen Eigenschaft des </a:t>
            </a:r>
            <a:r>
              <a:rPr lang="de-DE" dirty="0" err="1"/>
              <a:t>Fluzeug</a:t>
            </a:r>
            <a:r>
              <a:rPr lang="de-DE" dirty="0"/>
              <a:t> ausbilden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79598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6304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Gesamte Strecke, die wir als nominelles Modell bezeichnen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- Zusammensetzung der Zustände Passagierflugzeug und Tanker</a:t>
            </a:r>
          </a:p>
          <a:p>
            <a:endParaRPr lang="de-DE" dirty="0"/>
          </a:p>
          <a:p>
            <a:r>
              <a:rPr lang="de-DE" dirty="0"/>
              <a:t>-Annahmen dass die komplett Entkoppelt sind, daher Systemmatrix A und Eingangsmatrix B in diagonal Form</a:t>
            </a:r>
          </a:p>
          <a:p>
            <a:endParaRPr lang="de-DE" dirty="0"/>
          </a:p>
          <a:p>
            <a:r>
              <a:rPr lang="de-DE" dirty="0" err="1"/>
              <a:t>Verkopplungbedingung</a:t>
            </a:r>
            <a:r>
              <a:rPr lang="de-DE" dirty="0"/>
              <a:t>: worauf später eingegangen wird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43484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-Windstörung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54235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40607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70281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Eine Einheitliche Modellbildung erfordert dass die KS Transformiert werden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Notation erkläre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Tfg</a:t>
            </a:r>
            <a:r>
              <a:rPr lang="de-DE" dirty="0"/>
              <a:t> hängt von Eulerwinkel ab</a:t>
            </a:r>
          </a:p>
          <a:p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Tfa</a:t>
            </a:r>
            <a:r>
              <a:rPr lang="de-DE" dirty="0"/>
              <a:t> von aerodynamischen Winkeln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88810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v_a</a:t>
            </a:r>
            <a:r>
              <a:rPr lang="de-DE" dirty="0"/>
              <a:t> bestimmt </a:t>
            </a:r>
            <a:r>
              <a:rPr lang="de-DE" dirty="0" err="1"/>
              <a:t>x_a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1769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19369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Translatorische </a:t>
            </a:r>
            <a:r>
              <a:rPr lang="de-DE" dirty="0" err="1"/>
              <a:t>Koeffiz</a:t>
            </a:r>
            <a:r>
              <a:rPr lang="de-DE" dirty="0"/>
              <a:t>. In aerodynamischen KS</a:t>
            </a:r>
          </a:p>
          <a:p>
            <a:r>
              <a:rPr lang="de-DE" dirty="0"/>
              <a:t>      1) Auftriebskoeffizient: Summe Flügel und Höhenruder</a:t>
            </a:r>
          </a:p>
          <a:p>
            <a:r>
              <a:rPr lang="de-DE" dirty="0"/>
              <a:t>       2) Widerstandskoeffizient</a:t>
            </a:r>
          </a:p>
          <a:p>
            <a:r>
              <a:rPr lang="de-DE" dirty="0"/>
              <a:t>      3) Querkraft Koeffizient</a:t>
            </a:r>
          </a:p>
          <a:p>
            <a:endParaRPr lang="de-DE" dirty="0"/>
          </a:p>
          <a:p>
            <a:r>
              <a:rPr lang="de-DE" dirty="0"/>
              <a:t>-Rotatorische </a:t>
            </a:r>
            <a:r>
              <a:rPr lang="de-DE" dirty="0" err="1"/>
              <a:t>Koefizz</a:t>
            </a:r>
            <a:r>
              <a:rPr lang="de-DE" dirty="0"/>
              <a:t>.    Körperfesten KS</a:t>
            </a:r>
          </a:p>
          <a:p>
            <a:r>
              <a:rPr lang="de-DE" dirty="0"/>
              <a:t>-&gt;Hängen linear von </a:t>
            </a:r>
            <a:r>
              <a:rPr lang="de-DE" dirty="0" err="1"/>
              <a:t>omega</a:t>
            </a:r>
            <a:r>
              <a:rPr lang="de-DE" dirty="0"/>
              <a:t> und Ruderauslenkung ab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- Drehungen über 90 müssen ausgeschlossen sein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35013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Translatorische </a:t>
            </a:r>
            <a:r>
              <a:rPr lang="de-DE" dirty="0" err="1"/>
              <a:t>Koeffiz</a:t>
            </a:r>
            <a:r>
              <a:rPr lang="de-DE" dirty="0"/>
              <a:t>. In aerodynamischen KS</a:t>
            </a:r>
          </a:p>
          <a:p>
            <a:r>
              <a:rPr lang="de-DE" dirty="0"/>
              <a:t>      1) Auftriebskoeffizient: Summe Flügel und Höhenruder</a:t>
            </a:r>
          </a:p>
          <a:p>
            <a:r>
              <a:rPr lang="de-DE" dirty="0"/>
              <a:t>       2) Widerstandskoeffizient</a:t>
            </a:r>
          </a:p>
          <a:p>
            <a:r>
              <a:rPr lang="de-DE" dirty="0"/>
              <a:t>      3) Querkraft Koeffizient</a:t>
            </a:r>
          </a:p>
          <a:p>
            <a:endParaRPr lang="de-DE" dirty="0"/>
          </a:p>
          <a:p>
            <a:r>
              <a:rPr lang="de-DE" dirty="0"/>
              <a:t>-Rotatorische </a:t>
            </a:r>
            <a:r>
              <a:rPr lang="de-DE" dirty="0" err="1"/>
              <a:t>Koefizz</a:t>
            </a:r>
            <a:r>
              <a:rPr lang="de-DE" dirty="0"/>
              <a:t>.    Körperfesten KS</a:t>
            </a:r>
          </a:p>
          <a:p>
            <a:r>
              <a:rPr lang="de-DE" dirty="0"/>
              <a:t>-&gt;Hängen linear von </a:t>
            </a:r>
            <a:r>
              <a:rPr lang="de-DE" dirty="0" err="1"/>
              <a:t>omega</a:t>
            </a:r>
            <a:r>
              <a:rPr lang="de-DE" dirty="0"/>
              <a:t> und Ruderauslenkung ab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- Drehungen über 90 müssen ausgeschlossen sein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2391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v_a</a:t>
            </a:r>
            <a:r>
              <a:rPr lang="de-DE" dirty="0"/>
              <a:t> bestimmt </a:t>
            </a:r>
            <a:r>
              <a:rPr lang="de-DE" dirty="0" err="1"/>
              <a:t>x_a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52419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Schubmoment und Schubkraft: Körperfesten Koordinaten</a:t>
            </a:r>
          </a:p>
          <a:p>
            <a:r>
              <a:rPr lang="de-DE" dirty="0"/>
              <a:t>-Schubmoment: mithilfe </a:t>
            </a:r>
            <a:r>
              <a:rPr lang="de-DE" dirty="0" err="1"/>
              <a:t>schubkraft</a:t>
            </a:r>
            <a:r>
              <a:rPr lang="de-DE" dirty="0"/>
              <a:t> und </a:t>
            </a:r>
            <a:r>
              <a:rPr lang="de-DE" dirty="0" err="1"/>
              <a:t>differenz</a:t>
            </a:r>
            <a:r>
              <a:rPr lang="de-DE" dirty="0"/>
              <a:t> </a:t>
            </a:r>
            <a:r>
              <a:rPr lang="de-DE" dirty="0" err="1"/>
              <a:t>Schwerpunktpos</a:t>
            </a:r>
            <a:r>
              <a:rPr lang="de-DE" dirty="0"/>
              <a:t>. Und </a:t>
            </a:r>
            <a:r>
              <a:rPr lang="de-DE" dirty="0" err="1"/>
              <a:t>Triebwerkpos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Aerodynamische Kraft:</a:t>
            </a:r>
          </a:p>
          <a:p>
            <a:r>
              <a:rPr lang="de-DE" dirty="0"/>
              <a:t> -Aerodynamische KS</a:t>
            </a:r>
          </a:p>
          <a:p>
            <a:r>
              <a:rPr lang="de-DE" dirty="0"/>
              <a:t>-Abhängig der Flügelfläche und der Beiwerte</a:t>
            </a:r>
          </a:p>
          <a:p>
            <a:r>
              <a:rPr lang="de-DE" dirty="0"/>
              <a:t>-</a:t>
            </a:r>
            <a:r>
              <a:rPr lang="de-DE" dirty="0" err="1"/>
              <a:t>Staudrck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Aerodyn</a:t>
            </a:r>
            <a:r>
              <a:rPr lang="de-DE" dirty="0"/>
              <a:t>. Moment</a:t>
            </a:r>
          </a:p>
          <a:p>
            <a:r>
              <a:rPr lang="de-DE" dirty="0"/>
              <a:t>-Flügelfläche</a:t>
            </a:r>
          </a:p>
          <a:p>
            <a:r>
              <a:rPr lang="de-DE" dirty="0"/>
              <a:t>-Beiwerte</a:t>
            </a:r>
          </a:p>
          <a:p>
            <a:pPr marL="171450" indent="-171450">
              <a:buFontTx/>
              <a:buChar char="-"/>
            </a:pPr>
            <a:r>
              <a:rPr lang="de-DE" dirty="0"/>
              <a:t>Spannweite </a:t>
            </a:r>
            <a:r>
              <a:rPr lang="de-DE" dirty="0" err="1"/>
              <a:t>unf</a:t>
            </a:r>
            <a:r>
              <a:rPr lang="de-DE" dirty="0"/>
              <a:t> Flügeltiefe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Linearisierung Notwendig (Jacky)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           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6856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-Guten Tag</a:t>
            </a:r>
          </a:p>
          <a:p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Reglerentwurf</a:t>
            </a:r>
            <a:r>
              <a:rPr lang="de-DE" dirty="0"/>
              <a:t> </a:t>
            </a:r>
            <a:r>
              <a:rPr lang="de-DE" dirty="0" err="1"/>
              <a:t>erfprdert</a:t>
            </a:r>
            <a:r>
              <a:rPr lang="de-DE" dirty="0"/>
              <a:t> Modellbildung</a:t>
            </a:r>
          </a:p>
          <a:p>
            <a:endParaRPr lang="de-DE" dirty="0"/>
          </a:p>
          <a:p>
            <a:r>
              <a:rPr lang="de-DE" dirty="0"/>
              <a:t>-Unterschiedliche </a:t>
            </a:r>
            <a:r>
              <a:rPr lang="de-DE" dirty="0" err="1"/>
              <a:t>Koord</a:t>
            </a:r>
            <a:r>
              <a:rPr lang="de-DE" dirty="0"/>
              <a:t> Systeme vereinfachen die Modellbildung</a:t>
            </a:r>
          </a:p>
          <a:p>
            <a:endParaRPr lang="de-DE" dirty="0"/>
          </a:p>
          <a:p>
            <a:r>
              <a:rPr lang="de-DE" dirty="0"/>
              <a:t>-Sie haben unterschiedliche </a:t>
            </a:r>
            <a:r>
              <a:rPr lang="de-DE" dirty="0" err="1"/>
              <a:t>Miitelppunkte</a:t>
            </a:r>
            <a:r>
              <a:rPr lang="de-DE" dirty="0"/>
              <a:t> und Richtungen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5806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-Hier wird die Richtung der </a:t>
            </a:r>
            <a:r>
              <a:rPr lang="de-DE" dirty="0" err="1"/>
              <a:t>Koord</a:t>
            </a:r>
            <a:r>
              <a:rPr lang="de-DE" dirty="0"/>
              <a:t> System gezeigt</a:t>
            </a:r>
          </a:p>
          <a:p>
            <a:endParaRPr lang="de-DE" dirty="0"/>
          </a:p>
          <a:p>
            <a:r>
              <a:rPr lang="de-DE" dirty="0"/>
              <a:t>- Drehung </a:t>
            </a:r>
            <a:r>
              <a:rPr lang="de-DE" dirty="0" err="1"/>
              <a:t>y-achse</a:t>
            </a:r>
            <a:r>
              <a:rPr lang="de-DE" dirty="0"/>
              <a:t> </a:t>
            </a:r>
            <a:r>
              <a:rPr lang="de-DE" dirty="0" err="1"/>
              <a:t>psi</a:t>
            </a:r>
            <a:r>
              <a:rPr lang="de-DE" dirty="0"/>
              <a:t> und </a:t>
            </a:r>
            <a:r>
              <a:rPr lang="de-DE" dirty="0" err="1"/>
              <a:t>beta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 dirty="0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3216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9671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6995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Erstmal Modellierung eines Flugzeugs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Steurbarkeit</a:t>
            </a:r>
            <a:r>
              <a:rPr lang="de-DE" dirty="0"/>
              <a:t>/Beobachtbarkeit</a:t>
            </a:r>
          </a:p>
          <a:p>
            <a:pPr marL="171450" indent="-171450">
              <a:buFontTx/>
              <a:buChar char="-"/>
            </a:pPr>
            <a:r>
              <a:rPr lang="de-DE" dirty="0"/>
              <a:t>Stellt sinnvolle </a:t>
            </a:r>
            <a:r>
              <a:rPr lang="de-DE" dirty="0" err="1"/>
              <a:t>Verkoppluingsbedingunegen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Einfache Linearisierung</a:t>
            </a:r>
          </a:p>
          <a:p>
            <a:r>
              <a:rPr lang="de-DE" dirty="0"/>
              <a:t>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8079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0931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8037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 userDrawn="1"/>
        </p:nvSpPr>
        <p:spPr bwMode="auto">
          <a:xfrm>
            <a:off x="250825" y="306917"/>
            <a:ext cx="8642350" cy="1740958"/>
          </a:xfrm>
          <a:prstGeom prst="rect">
            <a:avLst/>
          </a:prstGeom>
          <a:solidFill>
            <a:srgbClr val="00689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82" y="1207823"/>
            <a:ext cx="6642117" cy="787135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Rectangle 8"/>
          <p:cNvSpPr>
            <a:spLocks noChangeArrowheads="1"/>
          </p:cNvSpPr>
          <p:nvPr userDrawn="1"/>
        </p:nvSpPr>
        <p:spPr bwMode="auto">
          <a:xfrm>
            <a:off x="250825" y="164045"/>
            <a:ext cx="8642350" cy="120386"/>
          </a:xfrm>
          <a:prstGeom prst="rect">
            <a:avLst/>
          </a:prstGeom>
          <a:solidFill>
            <a:srgbClr val="00689D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7" name="Rectangle 18"/>
          <p:cNvSpPr>
            <a:spLocks noChangeArrowheads="1"/>
          </p:cNvSpPr>
          <p:nvPr userDrawn="1"/>
        </p:nvSpPr>
        <p:spPr bwMode="auto">
          <a:xfrm>
            <a:off x="250832" y="300305"/>
            <a:ext cx="8640763" cy="11906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Rectangle 19"/>
          <p:cNvSpPr>
            <a:spLocks noChangeArrowheads="1"/>
          </p:cNvSpPr>
          <p:nvPr userDrawn="1"/>
        </p:nvSpPr>
        <p:spPr bwMode="auto">
          <a:xfrm>
            <a:off x="250832" y="2047878"/>
            <a:ext cx="8640763" cy="661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Titel 11"/>
          <p:cNvSpPr>
            <a:spLocks noGrp="1"/>
          </p:cNvSpPr>
          <p:nvPr>
            <p:ph type="title"/>
          </p:nvPr>
        </p:nvSpPr>
        <p:spPr>
          <a:xfrm>
            <a:off x="358782" y="407458"/>
            <a:ext cx="6642117" cy="698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2" name="Picture 9" descr="tud_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574266" y="448879"/>
            <a:ext cx="1426866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6655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358774" y="1350000"/>
            <a:ext cx="8424000" cy="381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721098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+ Inhalt (0.8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1" y="1350000"/>
            <a:ext cx="6739200" cy="3810000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(1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358775" y="1350000"/>
            <a:ext cx="40860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sz="quarter" idx="11"/>
          </p:nvPr>
        </p:nvSpPr>
        <p:spPr>
          <a:xfrm>
            <a:off x="4698000" y="1350000"/>
            <a:ext cx="4086000" cy="381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(3: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360000" y="1350000"/>
            <a:ext cx="30636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675600" y="1350000"/>
            <a:ext cx="5108400" cy="381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986504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(5: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5720400" y="1350000"/>
            <a:ext cx="30636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58775" y="1350000"/>
            <a:ext cx="51084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79535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358782" y="3360000"/>
            <a:ext cx="8425225" cy="180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58782" y="1350000"/>
            <a:ext cx="8425225" cy="18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383734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6" y="3672419"/>
            <a:ext cx="6421455" cy="1135063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6" y="2422261"/>
            <a:ext cx="6421455" cy="1250156"/>
          </a:xfrm>
        </p:spPr>
        <p:txBody>
          <a:bodyPr anchor="b"/>
          <a:lstStyle>
            <a:lvl1pPr marL="0" indent="0">
              <a:buNone/>
              <a:defRPr sz="1667"/>
            </a:lvl1pPr>
            <a:lvl2pPr marL="380970" indent="0">
              <a:buNone/>
              <a:defRPr sz="1500"/>
            </a:lvl2pPr>
            <a:lvl3pPr marL="761940" indent="0">
              <a:buNone/>
              <a:defRPr sz="1333"/>
            </a:lvl3pPr>
            <a:lvl4pPr marL="1142908" indent="0">
              <a:buNone/>
              <a:defRPr sz="1167"/>
            </a:lvl4pPr>
            <a:lvl5pPr marL="1523878" indent="0">
              <a:buNone/>
              <a:defRPr sz="1167"/>
            </a:lvl5pPr>
            <a:lvl6pPr marL="1904848" indent="0">
              <a:buNone/>
              <a:defRPr sz="1167"/>
            </a:lvl6pPr>
            <a:lvl7pPr marL="2285818" indent="0">
              <a:buNone/>
              <a:defRPr sz="1167"/>
            </a:lvl7pPr>
            <a:lvl8pPr marL="2666787" indent="0">
              <a:buNone/>
              <a:defRPr sz="1167"/>
            </a:lvl8pPr>
            <a:lvl9pPr marL="3047756" indent="0">
              <a:buNone/>
              <a:defRPr sz="1167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607338"/>
            <a:ext cx="5486400" cy="2332311"/>
          </a:xfrm>
        </p:spPr>
        <p:txBody>
          <a:bodyPr/>
          <a:lstStyle>
            <a:lvl1pPr marL="0" indent="0">
              <a:buNone/>
              <a:defRPr sz="2667"/>
            </a:lvl1pPr>
            <a:lvl2pPr marL="380970" indent="0">
              <a:buNone/>
              <a:defRPr sz="2333"/>
            </a:lvl2pPr>
            <a:lvl3pPr marL="761940" indent="0">
              <a:buNone/>
              <a:defRPr sz="2000"/>
            </a:lvl3pPr>
            <a:lvl4pPr marL="1142908" indent="0">
              <a:buNone/>
              <a:defRPr sz="1667"/>
            </a:lvl4pPr>
            <a:lvl5pPr marL="1523878" indent="0">
              <a:buNone/>
              <a:defRPr sz="1667"/>
            </a:lvl5pPr>
            <a:lvl6pPr marL="1904848" indent="0">
              <a:buNone/>
              <a:defRPr sz="1667"/>
            </a:lvl6pPr>
            <a:lvl7pPr marL="2285818" indent="0">
              <a:buNone/>
              <a:defRPr sz="1667"/>
            </a:lvl7pPr>
            <a:lvl8pPr marL="2666787" indent="0">
              <a:buNone/>
              <a:defRPr sz="1667"/>
            </a:lvl8pPr>
            <a:lvl9pPr marL="3047756" indent="0">
              <a:buNone/>
              <a:defRPr sz="1667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70" indent="0">
              <a:buNone/>
              <a:defRPr sz="1000"/>
            </a:lvl2pPr>
            <a:lvl3pPr marL="761940" indent="0">
              <a:buNone/>
              <a:defRPr sz="833"/>
            </a:lvl3pPr>
            <a:lvl4pPr marL="1142908" indent="0">
              <a:buNone/>
              <a:defRPr sz="750"/>
            </a:lvl4pPr>
            <a:lvl5pPr marL="1523878" indent="0">
              <a:buNone/>
              <a:defRPr sz="750"/>
            </a:lvl5pPr>
            <a:lvl6pPr marL="1904848" indent="0">
              <a:buNone/>
              <a:defRPr sz="750"/>
            </a:lvl6pPr>
            <a:lvl7pPr marL="2285818" indent="0">
              <a:buNone/>
              <a:defRPr sz="750"/>
            </a:lvl7pPr>
            <a:lvl8pPr marL="2666787" indent="0">
              <a:buNone/>
              <a:defRPr sz="750"/>
            </a:lvl8pPr>
            <a:lvl9pPr marL="3047756" indent="0">
              <a:buNone/>
              <a:defRPr sz="75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06916"/>
            <a:ext cx="8642350" cy="900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82" y="407458"/>
            <a:ext cx="6642117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350000"/>
            <a:ext cx="6640892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64045"/>
            <a:ext cx="8642350" cy="120386"/>
          </a:xfrm>
          <a:prstGeom prst="rect">
            <a:avLst/>
          </a:prstGeom>
          <a:solidFill>
            <a:srgbClr val="00689D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32" y="1207823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32" y="305595"/>
            <a:ext cx="8640763" cy="11906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529829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3" name="Fußzeilenplatzhalter 3"/>
          <p:cNvSpPr txBox="1">
            <a:spLocks/>
          </p:cNvSpPr>
          <p:nvPr userDrawn="1"/>
        </p:nvSpPr>
        <p:spPr>
          <a:xfrm>
            <a:off x="161244" y="5408085"/>
            <a:ext cx="7200900" cy="19314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7619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33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16.03.2021  |  FB 18 |  IAT – FG </a:t>
            </a:r>
            <a:r>
              <a:rPr kumimoji="0" lang="de-DE" sz="833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rtm</a:t>
            </a:r>
            <a:r>
              <a:rPr kumimoji="0" lang="de-DE" sz="833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 |  Luftbetankung eines Passagierflugzeuges  |Betreuer: Philipp Schaub|  </a:t>
            </a:r>
            <a:fld id="{8E9B2640-8CD7-45FF-9440-54608BC46479}" type="slidenum">
              <a:rPr kumimoji="0" lang="de-DE" sz="833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pPr marL="0" marR="0" lvl="0" indent="0" algn="l" defTabSz="76194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833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  <a:p>
            <a:pPr marL="0" marR="0" lvl="0" indent="0" algn="l" defTabSz="7619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833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</p:txBody>
      </p:sp>
      <p:pic>
        <p:nvPicPr>
          <p:cNvPr id="15" name="Picture 19" descr="logo_rtm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377780"/>
            <a:ext cx="1512863" cy="237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9" descr="tud_logo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574266" y="448879"/>
            <a:ext cx="1426866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50" r:id="rId3"/>
    <p:sldLayoutId id="2147483652" r:id="rId4"/>
    <p:sldLayoutId id="2147483660" r:id="rId5"/>
    <p:sldLayoutId id="2147483661" r:id="rId6"/>
    <p:sldLayoutId id="2147483662" r:id="rId7"/>
    <p:sldLayoutId id="2147483651" r:id="rId8"/>
    <p:sldLayoutId id="2147483657" r:id="rId9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Tahoma" pitchFamily="34" charset="0"/>
          <a:ea typeface="+mj-ea"/>
          <a:cs typeface="Tahom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5pPr>
      <a:lvl6pPr marL="38097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6pPr>
      <a:lvl7pPr marL="76194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7pPr>
      <a:lvl8pPr marL="114290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8pPr>
      <a:lvl9pPr marL="152387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9pPr>
    </p:titleStyle>
    <p:bodyStyle>
      <a:lvl1pPr marL="149478" indent="-149478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Font typeface="Wingdings" pitchFamily="2" charset="2"/>
        <a:buNone/>
        <a:defRPr sz="1500" b="1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1pPr>
      <a:lvl2pPr marL="293664" indent="-149478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333">
          <a:solidFill>
            <a:schemeClr val="tx1"/>
          </a:solidFill>
          <a:latin typeface="Tahoma" pitchFamily="34" charset="0"/>
          <a:cs typeface="Tahoma" pitchFamily="34" charset="0"/>
        </a:defRPr>
      </a:lvl2pPr>
      <a:lvl3pPr marL="448433" indent="-156092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333">
          <a:solidFill>
            <a:schemeClr val="tx1"/>
          </a:solidFill>
          <a:latin typeface="Tahoma" pitchFamily="34" charset="0"/>
          <a:cs typeface="Tahoma" pitchFamily="34" charset="0"/>
        </a:defRPr>
      </a:lvl3pPr>
      <a:lvl4pPr marL="597910" indent="-144188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167">
          <a:solidFill>
            <a:schemeClr val="tx1"/>
          </a:solidFill>
          <a:latin typeface="Tahoma" pitchFamily="34" charset="0"/>
          <a:cs typeface="Tahoma" pitchFamily="34" charset="0"/>
        </a:defRPr>
      </a:lvl4pPr>
      <a:lvl5pPr marL="756648" indent="-157415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167">
          <a:solidFill>
            <a:schemeClr val="tx1"/>
          </a:solidFill>
          <a:latin typeface="Tahoma" pitchFamily="34" charset="0"/>
          <a:cs typeface="Tahoma" pitchFamily="34" charset="0"/>
        </a:defRPr>
      </a:lvl5pPr>
      <a:lvl6pPr marL="1137618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6pPr>
      <a:lvl7pPr marL="1518588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7pPr>
      <a:lvl8pPr marL="1899556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8pPr>
      <a:lvl9pPr marL="2280525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70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40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0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87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84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81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787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756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0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tags" Target="../tags/tag32.xml"/><Relationship Id="rId21" Type="http://schemas.openxmlformats.org/officeDocument/2006/relationships/image" Target="../media/image38.png"/><Relationship Id="rId7" Type="http://schemas.openxmlformats.org/officeDocument/2006/relationships/tags" Target="../tags/tag36.xml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tags" Target="../tags/tag31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notesSlide" Target="../notesSlides/notesSlide8.xml"/><Relationship Id="rId5" Type="http://schemas.openxmlformats.org/officeDocument/2006/relationships/tags" Target="../tags/tag34.xml"/><Relationship Id="rId15" Type="http://schemas.openxmlformats.org/officeDocument/2006/relationships/image" Target="../media/image32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36.png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1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13" Type="http://schemas.openxmlformats.org/officeDocument/2006/relationships/notesSlide" Target="../notesSlides/notesSlide9.xml"/><Relationship Id="rId18" Type="http://schemas.openxmlformats.org/officeDocument/2006/relationships/image" Target="../media/image43.png"/><Relationship Id="rId3" Type="http://schemas.openxmlformats.org/officeDocument/2006/relationships/tags" Target="../tags/tag41.xml"/><Relationship Id="rId21" Type="http://schemas.openxmlformats.org/officeDocument/2006/relationships/image" Target="../media/image46.png"/><Relationship Id="rId7" Type="http://schemas.openxmlformats.org/officeDocument/2006/relationships/tags" Target="../tags/tag45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42.png"/><Relationship Id="rId2" Type="http://schemas.openxmlformats.org/officeDocument/2006/relationships/tags" Target="../tags/tag40.xml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tags" Target="../tags/tag49.xml"/><Relationship Id="rId24" Type="http://schemas.openxmlformats.org/officeDocument/2006/relationships/image" Target="../media/image49.png"/><Relationship Id="rId5" Type="http://schemas.openxmlformats.org/officeDocument/2006/relationships/tags" Target="../tags/tag43.xml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10" Type="http://schemas.openxmlformats.org/officeDocument/2006/relationships/tags" Target="../tags/tag48.xml"/><Relationship Id="rId19" Type="http://schemas.openxmlformats.org/officeDocument/2006/relationships/image" Target="../media/image44.png"/><Relationship Id="rId4" Type="http://schemas.openxmlformats.org/officeDocument/2006/relationships/tags" Target="../tags/tag42.xml"/><Relationship Id="rId9" Type="http://schemas.openxmlformats.org/officeDocument/2006/relationships/tags" Target="../tags/tag47.xml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53.png"/><Relationship Id="rId3" Type="http://schemas.openxmlformats.org/officeDocument/2006/relationships/tags" Target="../tags/tag52.xml"/><Relationship Id="rId7" Type="http://schemas.openxmlformats.org/officeDocument/2006/relationships/tags" Target="../tags/tag56.xml"/><Relationship Id="rId12" Type="http://schemas.openxmlformats.org/officeDocument/2006/relationships/image" Target="../media/image52.png"/><Relationship Id="rId2" Type="http://schemas.openxmlformats.org/officeDocument/2006/relationships/tags" Target="../tags/tag51.xml"/><Relationship Id="rId16" Type="http://schemas.openxmlformats.org/officeDocument/2006/relationships/image" Target="../media/image56.png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image" Target="../media/image51.png"/><Relationship Id="rId5" Type="http://schemas.openxmlformats.org/officeDocument/2006/relationships/tags" Target="../tags/tag54.xml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tags" Target="../tags/tag53.xml"/><Relationship Id="rId9" Type="http://schemas.openxmlformats.org/officeDocument/2006/relationships/notesSlide" Target="../notesSlides/notesSlide10.xml"/><Relationship Id="rId1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tags" Target="../tags/tag69.xml"/><Relationship Id="rId18" Type="http://schemas.openxmlformats.org/officeDocument/2006/relationships/tags" Target="../tags/tag74.xml"/><Relationship Id="rId26" Type="http://schemas.openxmlformats.org/officeDocument/2006/relationships/image" Target="../media/image44.png"/><Relationship Id="rId39" Type="http://schemas.openxmlformats.org/officeDocument/2006/relationships/image" Target="../media/image62.png"/><Relationship Id="rId3" Type="http://schemas.openxmlformats.org/officeDocument/2006/relationships/tags" Target="../tags/tag59.xml"/><Relationship Id="rId21" Type="http://schemas.openxmlformats.org/officeDocument/2006/relationships/image" Target="../media/image39.png"/><Relationship Id="rId34" Type="http://schemas.openxmlformats.org/officeDocument/2006/relationships/image" Target="../media/image59.png"/><Relationship Id="rId7" Type="http://schemas.openxmlformats.org/officeDocument/2006/relationships/tags" Target="../tags/tag63.xml"/><Relationship Id="rId12" Type="http://schemas.openxmlformats.org/officeDocument/2006/relationships/tags" Target="../tags/tag68.xml"/><Relationship Id="rId17" Type="http://schemas.openxmlformats.org/officeDocument/2006/relationships/tags" Target="../tags/tag73.xml"/><Relationship Id="rId25" Type="http://schemas.openxmlformats.org/officeDocument/2006/relationships/image" Target="../media/image43.png"/><Relationship Id="rId33" Type="http://schemas.openxmlformats.org/officeDocument/2006/relationships/image" Target="../media/image58.png"/><Relationship Id="rId38" Type="http://schemas.openxmlformats.org/officeDocument/2006/relationships/image" Target="../media/image61.png"/><Relationship Id="rId2" Type="http://schemas.openxmlformats.org/officeDocument/2006/relationships/tags" Target="../tags/tag58.xml"/><Relationship Id="rId16" Type="http://schemas.openxmlformats.org/officeDocument/2006/relationships/tags" Target="../tags/tag72.xml"/><Relationship Id="rId20" Type="http://schemas.openxmlformats.org/officeDocument/2006/relationships/notesSlide" Target="../notesSlides/notesSlide11.xml"/><Relationship Id="rId29" Type="http://schemas.openxmlformats.org/officeDocument/2006/relationships/image" Target="../media/image47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tags" Target="../tags/tag67.xml"/><Relationship Id="rId24" Type="http://schemas.openxmlformats.org/officeDocument/2006/relationships/image" Target="../media/image42.png"/><Relationship Id="rId32" Type="http://schemas.openxmlformats.org/officeDocument/2006/relationships/image" Target="../media/image57.png"/><Relationship Id="rId37" Type="http://schemas.openxmlformats.org/officeDocument/2006/relationships/image" Target="../media/image14.png"/><Relationship Id="rId5" Type="http://schemas.openxmlformats.org/officeDocument/2006/relationships/tags" Target="../tags/tag61.xml"/><Relationship Id="rId15" Type="http://schemas.openxmlformats.org/officeDocument/2006/relationships/tags" Target="../tags/tag71.xml"/><Relationship Id="rId23" Type="http://schemas.openxmlformats.org/officeDocument/2006/relationships/image" Target="../media/image41.png"/><Relationship Id="rId28" Type="http://schemas.openxmlformats.org/officeDocument/2006/relationships/image" Target="../media/image46.png"/><Relationship Id="rId36" Type="http://schemas.openxmlformats.org/officeDocument/2006/relationships/image" Target="../media/image20.png"/><Relationship Id="rId10" Type="http://schemas.openxmlformats.org/officeDocument/2006/relationships/tags" Target="../tags/tag66.xml"/><Relationship Id="rId19" Type="http://schemas.openxmlformats.org/officeDocument/2006/relationships/slideLayout" Target="../slideLayouts/slideLayout2.xml"/><Relationship Id="rId31" Type="http://schemas.openxmlformats.org/officeDocument/2006/relationships/image" Target="../media/image49.png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tags" Target="../tags/tag70.xml"/><Relationship Id="rId22" Type="http://schemas.openxmlformats.org/officeDocument/2006/relationships/image" Target="../media/image40.png"/><Relationship Id="rId27" Type="http://schemas.openxmlformats.org/officeDocument/2006/relationships/image" Target="../media/image45.png"/><Relationship Id="rId30" Type="http://schemas.openxmlformats.org/officeDocument/2006/relationships/image" Target="../media/image48.png"/><Relationship Id="rId35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82.xml"/><Relationship Id="rId13" Type="http://schemas.openxmlformats.org/officeDocument/2006/relationships/tags" Target="../tags/tag87.xml"/><Relationship Id="rId18" Type="http://schemas.openxmlformats.org/officeDocument/2006/relationships/tags" Target="../tags/tag92.xml"/><Relationship Id="rId26" Type="http://schemas.openxmlformats.org/officeDocument/2006/relationships/image" Target="../media/image41.png"/><Relationship Id="rId39" Type="http://schemas.openxmlformats.org/officeDocument/2006/relationships/image" Target="../media/image48.png"/><Relationship Id="rId3" Type="http://schemas.openxmlformats.org/officeDocument/2006/relationships/tags" Target="../tags/tag77.xml"/><Relationship Id="rId21" Type="http://schemas.openxmlformats.org/officeDocument/2006/relationships/tags" Target="../tags/tag95.xml"/><Relationship Id="rId34" Type="http://schemas.openxmlformats.org/officeDocument/2006/relationships/image" Target="../media/image60.png"/><Relationship Id="rId42" Type="http://schemas.openxmlformats.org/officeDocument/2006/relationships/image" Target="../media/image63.png"/><Relationship Id="rId47" Type="http://schemas.openxmlformats.org/officeDocument/2006/relationships/image" Target="../media/image68.png"/><Relationship Id="rId7" Type="http://schemas.openxmlformats.org/officeDocument/2006/relationships/tags" Target="../tags/tag81.xml"/><Relationship Id="rId12" Type="http://schemas.openxmlformats.org/officeDocument/2006/relationships/tags" Target="../tags/tag86.xml"/><Relationship Id="rId17" Type="http://schemas.openxmlformats.org/officeDocument/2006/relationships/tags" Target="../tags/tag91.xml"/><Relationship Id="rId25" Type="http://schemas.openxmlformats.org/officeDocument/2006/relationships/image" Target="../media/image57.png"/><Relationship Id="rId33" Type="http://schemas.openxmlformats.org/officeDocument/2006/relationships/image" Target="../media/image46.png"/><Relationship Id="rId38" Type="http://schemas.openxmlformats.org/officeDocument/2006/relationships/image" Target="../media/image47.png"/><Relationship Id="rId46" Type="http://schemas.openxmlformats.org/officeDocument/2006/relationships/image" Target="../media/image67.png"/><Relationship Id="rId2" Type="http://schemas.openxmlformats.org/officeDocument/2006/relationships/tags" Target="../tags/tag76.xml"/><Relationship Id="rId16" Type="http://schemas.openxmlformats.org/officeDocument/2006/relationships/tags" Target="../tags/tag90.xml"/><Relationship Id="rId20" Type="http://schemas.openxmlformats.org/officeDocument/2006/relationships/tags" Target="../tags/tag94.xml"/><Relationship Id="rId29" Type="http://schemas.openxmlformats.org/officeDocument/2006/relationships/image" Target="../media/image42.png"/><Relationship Id="rId41" Type="http://schemas.openxmlformats.org/officeDocument/2006/relationships/image" Target="../media/image49.png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11" Type="http://schemas.openxmlformats.org/officeDocument/2006/relationships/tags" Target="../tags/tag85.xml"/><Relationship Id="rId24" Type="http://schemas.openxmlformats.org/officeDocument/2006/relationships/notesSlide" Target="../notesSlides/notesSlide12.xml"/><Relationship Id="rId32" Type="http://schemas.openxmlformats.org/officeDocument/2006/relationships/image" Target="../media/image45.png"/><Relationship Id="rId37" Type="http://schemas.openxmlformats.org/officeDocument/2006/relationships/image" Target="../media/image61.png"/><Relationship Id="rId40" Type="http://schemas.openxmlformats.org/officeDocument/2006/relationships/image" Target="../media/image62.png"/><Relationship Id="rId45" Type="http://schemas.openxmlformats.org/officeDocument/2006/relationships/image" Target="../media/image66.png"/><Relationship Id="rId5" Type="http://schemas.openxmlformats.org/officeDocument/2006/relationships/tags" Target="../tags/tag79.xml"/><Relationship Id="rId15" Type="http://schemas.openxmlformats.org/officeDocument/2006/relationships/tags" Target="../tags/tag89.xml"/><Relationship Id="rId23" Type="http://schemas.openxmlformats.org/officeDocument/2006/relationships/slideLayout" Target="../slideLayouts/slideLayout2.xml"/><Relationship Id="rId28" Type="http://schemas.openxmlformats.org/officeDocument/2006/relationships/image" Target="../media/image59.png"/><Relationship Id="rId36" Type="http://schemas.openxmlformats.org/officeDocument/2006/relationships/image" Target="../media/image14.png"/><Relationship Id="rId10" Type="http://schemas.openxmlformats.org/officeDocument/2006/relationships/tags" Target="../tags/tag84.xml"/><Relationship Id="rId19" Type="http://schemas.openxmlformats.org/officeDocument/2006/relationships/tags" Target="../tags/tag93.xml"/><Relationship Id="rId31" Type="http://schemas.openxmlformats.org/officeDocument/2006/relationships/image" Target="../media/image44.png"/><Relationship Id="rId44" Type="http://schemas.openxmlformats.org/officeDocument/2006/relationships/image" Target="../media/image65.png"/><Relationship Id="rId4" Type="http://schemas.openxmlformats.org/officeDocument/2006/relationships/tags" Target="../tags/tag78.xml"/><Relationship Id="rId9" Type="http://schemas.openxmlformats.org/officeDocument/2006/relationships/tags" Target="../tags/tag83.xml"/><Relationship Id="rId14" Type="http://schemas.openxmlformats.org/officeDocument/2006/relationships/tags" Target="../tags/tag88.xml"/><Relationship Id="rId22" Type="http://schemas.openxmlformats.org/officeDocument/2006/relationships/tags" Target="../tags/tag96.xml"/><Relationship Id="rId27" Type="http://schemas.openxmlformats.org/officeDocument/2006/relationships/image" Target="../media/image58.png"/><Relationship Id="rId30" Type="http://schemas.openxmlformats.org/officeDocument/2006/relationships/image" Target="../media/image43.png"/><Relationship Id="rId35" Type="http://schemas.openxmlformats.org/officeDocument/2006/relationships/image" Target="../media/image20.png"/><Relationship Id="rId43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tags" Target="../tags/tag109.xml"/><Relationship Id="rId18" Type="http://schemas.openxmlformats.org/officeDocument/2006/relationships/tags" Target="../tags/tag114.xml"/><Relationship Id="rId26" Type="http://schemas.openxmlformats.org/officeDocument/2006/relationships/image" Target="../media/image69.png"/><Relationship Id="rId39" Type="http://schemas.openxmlformats.org/officeDocument/2006/relationships/image" Target="../media/image20.png"/><Relationship Id="rId3" Type="http://schemas.openxmlformats.org/officeDocument/2006/relationships/tags" Target="../tags/tag99.xml"/><Relationship Id="rId21" Type="http://schemas.openxmlformats.org/officeDocument/2006/relationships/tags" Target="../tags/tag117.xml"/><Relationship Id="rId34" Type="http://schemas.openxmlformats.org/officeDocument/2006/relationships/image" Target="../media/image43.png"/><Relationship Id="rId42" Type="http://schemas.openxmlformats.org/officeDocument/2006/relationships/image" Target="../media/image47.png"/><Relationship Id="rId47" Type="http://schemas.openxmlformats.org/officeDocument/2006/relationships/image" Target="../media/image68.png"/><Relationship Id="rId50" Type="http://schemas.openxmlformats.org/officeDocument/2006/relationships/image" Target="../media/image71.png"/><Relationship Id="rId7" Type="http://schemas.openxmlformats.org/officeDocument/2006/relationships/tags" Target="../tags/tag103.xml"/><Relationship Id="rId12" Type="http://schemas.openxmlformats.org/officeDocument/2006/relationships/tags" Target="../tags/tag108.xml"/><Relationship Id="rId17" Type="http://schemas.openxmlformats.org/officeDocument/2006/relationships/tags" Target="../tags/tag113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42.png"/><Relationship Id="rId38" Type="http://schemas.openxmlformats.org/officeDocument/2006/relationships/image" Target="../media/image60.png"/><Relationship Id="rId46" Type="http://schemas.openxmlformats.org/officeDocument/2006/relationships/image" Target="../media/image49.png"/><Relationship Id="rId2" Type="http://schemas.openxmlformats.org/officeDocument/2006/relationships/tags" Target="../tags/tag98.xml"/><Relationship Id="rId16" Type="http://schemas.openxmlformats.org/officeDocument/2006/relationships/tags" Target="../tags/tag112.xml"/><Relationship Id="rId20" Type="http://schemas.openxmlformats.org/officeDocument/2006/relationships/tags" Target="../tags/tag116.xml"/><Relationship Id="rId29" Type="http://schemas.openxmlformats.org/officeDocument/2006/relationships/image" Target="../media/image58.png"/><Relationship Id="rId41" Type="http://schemas.openxmlformats.org/officeDocument/2006/relationships/image" Target="../media/image61.png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tags" Target="../tags/tag107.xml"/><Relationship Id="rId24" Type="http://schemas.openxmlformats.org/officeDocument/2006/relationships/tags" Target="../tags/tag120.xml"/><Relationship Id="rId32" Type="http://schemas.openxmlformats.org/officeDocument/2006/relationships/image" Target="../media/image66.png"/><Relationship Id="rId37" Type="http://schemas.openxmlformats.org/officeDocument/2006/relationships/image" Target="../media/image46.png"/><Relationship Id="rId40" Type="http://schemas.openxmlformats.org/officeDocument/2006/relationships/image" Target="../media/image14.png"/><Relationship Id="rId45" Type="http://schemas.openxmlformats.org/officeDocument/2006/relationships/image" Target="../media/image62.png"/><Relationship Id="rId5" Type="http://schemas.openxmlformats.org/officeDocument/2006/relationships/tags" Target="../tags/tag101.xml"/><Relationship Id="rId15" Type="http://schemas.openxmlformats.org/officeDocument/2006/relationships/tags" Target="../tags/tag111.xml"/><Relationship Id="rId23" Type="http://schemas.openxmlformats.org/officeDocument/2006/relationships/tags" Target="../tags/tag119.xml"/><Relationship Id="rId28" Type="http://schemas.openxmlformats.org/officeDocument/2006/relationships/image" Target="../media/image64.png"/><Relationship Id="rId36" Type="http://schemas.openxmlformats.org/officeDocument/2006/relationships/image" Target="../media/image45.png"/><Relationship Id="rId49" Type="http://schemas.openxmlformats.org/officeDocument/2006/relationships/image" Target="../media/image70.png"/><Relationship Id="rId10" Type="http://schemas.openxmlformats.org/officeDocument/2006/relationships/tags" Target="../tags/tag106.xml"/><Relationship Id="rId19" Type="http://schemas.openxmlformats.org/officeDocument/2006/relationships/tags" Target="../tags/tag115.xml"/><Relationship Id="rId31" Type="http://schemas.openxmlformats.org/officeDocument/2006/relationships/image" Target="../media/image65.png"/><Relationship Id="rId44" Type="http://schemas.openxmlformats.org/officeDocument/2006/relationships/image" Target="../media/image48.png"/><Relationship Id="rId4" Type="http://schemas.openxmlformats.org/officeDocument/2006/relationships/tags" Target="../tags/tag100.xml"/><Relationship Id="rId9" Type="http://schemas.openxmlformats.org/officeDocument/2006/relationships/tags" Target="../tags/tag105.xml"/><Relationship Id="rId14" Type="http://schemas.openxmlformats.org/officeDocument/2006/relationships/tags" Target="../tags/tag110.xml"/><Relationship Id="rId22" Type="http://schemas.openxmlformats.org/officeDocument/2006/relationships/tags" Target="../tags/tag118.xml"/><Relationship Id="rId27" Type="http://schemas.openxmlformats.org/officeDocument/2006/relationships/image" Target="../media/image41.png"/><Relationship Id="rId30" Type="http://schemas.openxmlformats.org/officeDocument/2006/relationships/image" Target="../media/image59.png"/><Relationship Id="rId35" Type="http://schemas.openxmlformats.org/officeDocument/2006/relationships/image" Target="../media/image44.png"/><Relationship Id="rId43" Type="http://schemas.openxmlformats.org/officeDocument/2006/relationships/image" Target="../media/image67.png"/><Relationship Id="rId48" Type="http://schemas.openxmlformats.org/officeDocument/2006/relationships/image" Target="../media/image63.png"/><Relationship Id="rId8" Type="http://schemas.openxmlformats.org/officeDocument/2006/relationships/tags" Target="../tags/tag104.xml"/><Relationship Id="rId51" Type="http://schemas.openxmlformats.org/officeDocument/2006/relationships/image" Target="../media/image72.jf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76.png"/><Relationship Id="rId3" Type="http://schemas.openxmlformats.org/officeDocument/2006/relationships/tags" Target="../tags/tag123.xml"/><Relationship Id="rId7" Type="http://schemas.openxmlformats.org/officeDocument/2006/relationships/tags" Target="../tags/tag127.xml"/><Relationship Id="rId12" Type="http://schemas.openxmlformats.org/officeDocument/2006/relationships/image" Target="../media/image75.png"/><Relationship Id="rId2" Type="http://schemas.openxmlformats.org/officeDocument/2006/relationships/tags" Target="../tags/tag122.xml"/><Relationship Id="rId16" Type="http://schemas.openxmlformats.org/officeDocument/2006/relationships/image" Target="../media/image79.png"/><Relationship Id="rId1" Type="http://schemas.openxmlformats.org/officeDocument/2006/relationships/tags" Target="../tags/tag121.xml"/><Relationship Id="rId6" Type="http://schemas.openxmlformats.org/officeDocument/2006/relationships/tags" Target="../tags/tag126.xml"/><Relationship Id="rId11" Type="http://schemas.openxmlformats.org/officeDocument/2006/relationships/image" Target="../media/image74.png"/><Relationship Id="rId5" Type="http://schemas.openxmlformats.org/officeDocument/2006/relationships/tags" Target="../tags/tag125.xml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tags" Target="../tags/tag124.xml"/><Relationship Id="rId9" Type="http://schemas.openxmlformats.org/officeDocument/2006/relationships/notesSlide" Target="../notesSlides/notesSlide13.xml"/><Relationship Id="rId14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35.xml"/><Relationship Id="rId13" Type="http://schemas.openxmlformats.org/officeDocument/2006/relationships/notesSlide" Target="../notesSlides/notesSlide14.xml"/><Relationship Id="rId18" Type="http://schemas.openxmlformats.org/officeDocument/2006/relationships/image" Target="../media/image84.png"/><Relationship Id="rId3" Type="http://schemas.openxmlformats.org/officeDocument/2006/relationships/tags" Target="../tags/tag130.xml"/><Relationship Id="rId21" Type="http://schemas.openxmlformats.org/officeDocument/2006/relationships/image" Target="../media/image87.png"/><Relationship Id="rId7" Type="http://schemas.openxmlformats.org/officeDocument/2006/relationships/tags" Target="../tags/tag134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83.png"/><Relationship Id="rId2" Type="http://schemas.openxmlformats.org/officeDocument/2006/relationships/tags" Target="../tags/tag129.xml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11" Type="http://schemas.openxmlformats.org/officeDocument/2006/relationships/tags" Target="../tags/tag138.xml"/><Relationship Id="rId5" Type="http://schemas.openxmlformats.org/officeDocument/2006/relationships/tags" Target="../tags/tag132.xml"/><Relationship Id="rId15" Type="http://schemas.openxmlformats.org/officeDocument/2006/relationships/image" Target="../media/image81.png"/><Relationship Id="rId10" Type="http://schemas.openxmlformats.org/officeDocument/2006/relationships/tags" Target="../tags/tag137.xml"/><Relationship Id="rId19" Type="http://schemas.openxmlformats.org/officeDocument/2006/relationships/image" Target="../media/image85.png"/><Relationship Id="rId4" Type="http://schemas.openxmlformats.org/officeDocument/2006/relationships/tags" Target="../tags/tag131.xml"/><Relationship Id="rId9" Type="http://schemas.openxmlformats.org/officeDocument/2006/relationships/tags" Target="../tags/tag136.xml"/><Relationship Id="rId14" Type="http://schemas.openxmlformats.org/officeDocument/2006/relationships/image" Target="../media/image80.png"/><Relationship Id="rId22" Type="http://schemas.openxmlformats.org/officeDocument/2006/relationships/image" Target="../media/image8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46.xml"/><Relationship Id="rId13" Type="http://schemas.openxmlformats.org/officeDocument/2006/relationships/tags" Target="../tags/tag151.xml"/><Relationship Id="rId18" Type="http://schemas.openxmlformats.org/officeDocument/2006/relationships/notesSlide" Target="../notesSlides/notesSlide15.xml"/><Relationship Id="rId26" Type="http://schemas.openxmlformats.org/officeDocument/2006/relationships/image" Target="../media/image93.png"/><Relationship Id="rId3" Type="http://schemas.openxmlformats.org/officeDocument/2006/relationships/tags" Target="../tags/tag141.xml"/><Relationship Id="rId21" Type="http://schemas.openxmlformats.org/officeDocument/2006/relationships/image" Target="../media/image83.png"/><Relationship Id="rId34" Type="http://schemas.openxmlformats.org/officeDocument/2006/relationships/image" Target="../media/image101.png"/><Relationship Id="rId7" Type="http://schemas.openxmlformats.org/officeDocument/2006/relationships/tags" Target="../tags/tag145.xml"/><Relationship Id="rId12" Type="http://schemas.openxmlformats.org/officeDocument/2006/relationships/tags" Target="../tags/tag150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92.png"/><Relationship Id="rId33" Type="http://schemas.openxmlformats.org/officeDocument/2006/relationships/image" Target="../media/image100.png"/><Relationship Id="rId2" Type="http://schemas.openxmlformats.org/officeDocument/2006/relationships/tags" Target="../tags/tag140.xml"/><Relationship Id="rId16" Type="http://schemas.openxmlformats.org/officeDocument/2006/relationships/tags" Target="../tags/tag154.xml"/><Relationship Id="rId20" Type="http://schemas.openxmlformats.org/officeDocument/2006/relationships/image" Target="../media/image90.png"/><Relationship Id="rId29" Type="http://schemas.openxmlformats.org/officeDocument/2006/relationships/image" Target="../media/image96.png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1" Type="http://schemas.openxmlformats.org/officeDocument/2006/relationships/tags" Target="../tags/tag149.xml"/><Relationship Id="rId24" Type="http://schemas.openxmlformats.org/officeDocument/2006/relationships/image" Target="../media/image65.png"/><Relationship Id="rId32" Type="http://schemas.openxmlformats.org/officeDocument/2006/relationships/image" Target="../media/image99.png"/><Relationship Id="rId5" Type="http://schemas.openxmlformats.org/officeDocument/2006/relationships/tags" Target="../tags/tag143.xml"/><Relationship Id="rId15" Type="http://schemas.openxmlformats.org/officeDocument/2006/relationships/tags" Target="../tags/tag153.xml"/><Relationship Id="rId23" Type="http://schemas.openxmlformats.org/officeDocument/2006/relationships/image" Target="../media/image91.png"/><Relationship Id="rId28" Type="http://schemas.openxmlformats.org/officeDocument/2006/relationships/image" Target="../media/image95.png"/><Relationship Id="rId10" Type="http://schemas.openxmlformats.org/officeDocument/2006/relationships/tags" Target="../tags/tag148.xml"/><Relationship Id="rId19" Type="http://schemas.openxmlformats.org/officeDocument/2006/relationships/image" Target="../media/image89.png"/><Relationship Id="rId31" Type="http://schemas.openxmlformats.org/officeDocument/2006/relationships/image" Target="../media/image98.png"/><Relationship Id="rId4" Type="http://schemas.openxmlformats.org/officeDocument/2006/relationships/tags" Target="../tags/tag142.xml"/><Relationship Id="rId9" Type="http://schemas.openxmlformats.org/officeDocument/2006/relationships/tags" Target="../tags/tag147.xml"/><Relationship Id="rId14" Type="http://schemas.openxmlformats.org/officeDocument/2006/relationships/tags" Target="../tags/tag152.xml"/><Relationship Id="rId22" Type="http://schemas.openxmlformats.org/officeDocument/2006/relationships/image" Target="../media/image82.png"/><Relationship Id="rId27" Type="http://schemas.openxmlformats.org/officeDocument/2006/relationships/image" Target="../media/image94.png"/><Relationship Id="rId30" Type="http://schemas.openxmlformats.org/officeDocument/2006/relationships/image" Target="../media/image9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62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05.png"/><Relationship Id="rId26" Type="http://schemas.openxmlformats.org/officeDocument/2006/relationships/image" Target="../media/image111.png"/><Relationship Id="rId3" Type="http://schemas.openxmlformats.org/officeDocument/2006/relationships/tags" Target="../tags/tag157.xml"/><Relationship Id="rId21" Type="http://schemas.openxmlformats.org/officeDocument/2006/relationships/image" Target="../media/image83.png"/><Relationship Id="rId7" Type="http://schemas.openxmlformats.org/officeDocument/2006/relationships/tags" Target="../tags/tag161.xml"/><Relationship Id="rId12" Type="http://schemas.openxmlformats.org/officeDocument/2006/relationships/tags" Target="../tags/tag166.xml"/><Relationship Id="rId17" Type="http://schemas.openxmlformats.org/officeDocument/2006/relationships/image" Target="../media/image104.png"/><Relationship Id="rId25" Type="http://schemas.openxmlformats.org/officeDocument/2006/relationships/image" Target="../media/image110.png"/><Relationship Id="rId2" Type="http://schemas.openxmlformats.org/officeDocument/2006/relationships/tags" Target="../tags/tag156.xml"/><Relationship Id="rId16" Type="http://schemas.openxmlformats.org/officeDocument/2006/relationships/image" Target="../media/image103.png"/><Relationship Id="rId20" Type="http://schemas.openxmlformats.org/officeDocument/2006/relationships/image" Target="../media/image82.png"/><Relationship Id="rId1" Type="http://schemas.openxmlformats.org/officeDocument/2006/relationships/tags" Target="../tags/tag155.xml"/><Relationship Id="rId6" Type="http://schemas.openxmlformats.org/officeDocument/2006/relationships/tags" Target="../tags/tag160.xml"/><Relationship Id="rId11" Type="http://schemas.openxmlformats.org/officeDocument/2006/relationships/tags" Target="../tags/tag165.xml"/><Relationship Id="rId24" Type="http://schemas.openxmlformats.org/officeDocument/2006/relationships/image" Target="../media/image109.png"/><Relationship Id="rId5" Type="http://schemas.openxmlformats.org/officeDocument/2006/relationships/tags" Target="../tags/tag159.xml"/><Relationship Id="rId15" Type="http://schemas.openxmlformats.org/officeDocument/2006/relationships/image" Target="../media/image102.png"/><Relationship Id="rId23" Type="http://schemas.openxmlformats.org/officeDocument/2006/relationships/image" Target="../media/image108.png"/><Relationship Id="rId10" Type="http://schemas.openxmlformats.org/officeDocument/2006/relationships/tags" Target="../tags/tag164.xml"/><Relationship Id="rId19" Type="http://schemas.openxmlformats.org/officeDocument/2006/relationships/image" Target="../media/image106.png"/><Relationship Id="rId4" Type="http://schemas.openxmlformats.org/officeDocument/2006/relationships/tags" Target="../tags/tag158.xml"/><Relationship Id="rId9" Type="http://schemas.openxmlformats.org/officeDocument/2006/relationships/tags" Target="../tags/tag163.xml"/><Relationship Id="rId14" Type="http://schemas.openxmlformats.org/officeDocument/2006/relationships/notesSlide" Target="../notesSlides/notesSlide16.xml"/><Relationship Id="rId22" Type="http://schemas.openxmlformats.org/officeDocument/2006/relationships/image" Target="../media/image107.png"/><Relationship Id="rId27" Type="http://schemas.openxmlformats.org/officeDocument/2006/relationships/image" Target="../media/image1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1.svg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12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sv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2.xml"/><Relationship Id="rId5" Type="http://schemas.openxmlformats.org/officeDocument/2006/relationships/image" Target="../media/image130.png"/><Relationship Id="rId4" Type="http://schemas.openxmlformats.org/officeDocument/2006/relationships/image" Target="../media/image129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sv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svg"/><Relationship Id="rId3" Type="http://schemas.openxmlformats.org/officeDocument/2006/relationships/tags" Target="../tags/tag17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37.png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6" Type="http://schemas.openxmlformats.org/officeDocument/2006/relationships/tags" Target="../tags/tag178.xml"/><Relationship Id="rId11" Type="http://schemas.openxmlformats.org/officeDocument/2006/relationships/image" Target="../media/image136.png"/><Relationship Id="rId5" Type="http://schemas.openxmlformats.org/officeDocument/2006/relationships/tags" Target="../tags/tag177.xml"/><Relationship Id="rId10" Type="http://schemas.openxmlformats.org/officeDocument/2006/relationships/image" Target="../media/image135.png"/><Relationship Id="rId4" Type="http://schemas.openxmlformats.org/officeDocument/2006/relationships/tags" Target="../tags/tag176.xml"/><Relationship Id="rId9" Type="http://schemas.openxmlformats.org/officeDocument/2006/relationships/image" Target="../media/image1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1.xml"/><Relationship Id="rId1" Type="http://schemas.openxmlformats.org/officeDocument/2006/relationships/tags" Target="../tags/tag180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sv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sv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svg"/><Relationship Id="rId4" Type="http://schemas.openxmlformats.org/officeDocument/2006/relationships/image" Target="../media/image1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sv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kp.de/grundlagen/schadstoffe/atmosphaere-der-erde-935158/" TargetMode="External"/><Relationship Id="rId2" Type="http://schemas.openxmlformats.org/officeDocument/2006/relationships/hyperlink" Target="https://www.hu-berlin.de/de/ueberblick/campus/adlershof/ueberblick/denkmale/ausstellungstafeln-gbsl-2017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.wikipedia.org/wiki/Luftbetankung" TargetMode="External"/><Relationship Id="rId4" Type="http://schemas.openxmlformats.org/officeDocument/2006/relationships/hyperlink" Target="https://www.klimaschutz-portal.aero/faq/fliegen/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184.xml"/><Relationship Id="rId7" Type="http://schemas.openxmlformats.org/officeDocument/2006/relationships/image" Target="../media/image152.png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tags" Target="../tags/tag198.xml"/><Relationship Id="rId18" Type="http://schemas.openxmlformats.org/officeDocument/2006/relationships/tags" Target="../tags/tag203.xml"/><Relationship Id="rId26" Type="http://schemas.openxmlformats.org/officeDocument/2006/relationships/image" Target="../media/image70.png"/><Relationship Id="rId39" Type="http://schemas.openxmlformats.org/officeDocument/2006/relationships/image" Target="../media/image60.png"/><Relationship Id="rId3" Type="http://schemas.openxmlformats.org/officeDocument/2006/relationships/tags" Target="../tags/tag188.xml"/><Relationship Id="rId21" Type="http://schemas.openxmlformats.org/officeDocument/2006/relationships/tags" Target="../tags/tag206.xml"/><Relationship Id="rId34" Type="http://schemas.openxmlformats.org/officeDocument/2006/relationships/image" Target="../media/image42.png"/><Relationship Id="rId42" Type="http://schemas.openxmlformats.org/officeDocument/2006/relationships/image" Target="../media/image61.png"/><Relationship Id="rId47" Type="http://schemas.openxmlformats.org/officeDocument/2006/relationships/image" Target="../media/image62.png"/><Relationship Id="rId50" Type="http://schemas.openxmlformats.org/officeDocument/2006/relationships/image" Target="../media/image69.png"/><Relationship Id="rId7" Type="http://schemas.openxmlformats.org/officeDocument/2006/relationships/tags" Target="../tags/tag192.xml"/><Relationship Id="rId12" Type="http://schemas.openxmlformats.org/officeDocument/2006/relationships/tags" Target="../tags/tag197.xml"/><Relationship Id="rId17" Type="http://schemas.openxmlformats.org/officeDocument/2006/relationships/tags" Target="../tags/tag202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66.png"/><Relationship Id="rId38" Type="http://schemas.openxmlformats.org/officeDocument/2006/relationships/image" Target="../media/image46.png"/><Relationship Id="rId46" Type="http://schemas.openxmlformats.org/officeDocument/2006/relationships/image" Target="../media/image72.jfif"/><Relationship Id="rId2" Type="http://schemas.openxmlformats.org/officeDocument/2006/relationships/tags" Target="../tags/tag187.xml"/><Relationship Id="rId16" Type="http://schemas.openxmlformats.org/officeDocument/2006/relationships/tags" Target="../tags/tag201.xml"/><Relationship Id="rId20" Type="http://schemas.openxmlformats.org/officeDocument/2006/relationships/tags" Target="../tags/tag205.xml"/><Relationship Id="rId29" Type="http://schemas.openxmlformats.org/officeDocument/2006/relationships/image" Target="../media/image64.png"/><Relationship Id="rId41" Type="http://schemas.openxmlformats.org/officeDocument/2006/relationships/image" Target="../media/image14.png"/><Relationship Id="rId1" Type="http://schemas.openxmlformats.org/officeDocument/2006/relationships/tags" Target="../tags/tag186.xml"/><Relationship Id="rId6" Type="http://schemas.openxmlformats.org/officeDocument/2006/relationships/tags" Target="../tags/tag191.xml"/><Relationship Id="rId11" Type="http://schemas.openxmlformats.org/officeDocument/2006/relationships/tags" Target="../tags/tag196.xml"/><Relationship Id="rId24" Type="http://schemas.openxmlformats.org/officeDocument/2006/relationships/tags" Target="../tags/tag209.xml"/><Relationship Id="rId32" Type="http://schemas.openxmlformats.org/officeDocument/2006/relationships/image" Target="../media/image65.png"/><Relationship Id="rId37" Type="http://schemas.openxmlformats.org/officeDocument/2006/relationships/image" Target="../media/image45.png"/><Relationship Id="rId40" Type="http://schemas.openxmlformats.org/officeDocument/2006/relationships/image" Target="../media/image20.png"/><Relationship Id="rId45" Type="http://schemas.openxmlformats.org/officeDocument/2006/relationships/image" Target="../media/image48.png"/><Relationship Id="rId5" Type="http://schemas.openxmlformats.org/officeDocument/2006/relationships/tags" Target="../tags/tag190.xml"/><Relationship Id="rId15" Type="http://schemas.openxmlformats.org/officeDocument/2006/relationships/tags" Target="../tags/tag200.xml"/><Relationship Id="rId23" Type="http://schemas.openxmlformats.org/officeDocument/2006/relationships/tags" Target="../tags/tag208.xml"/><Relationship Id="rId28" Type="http://schemas.openxmlformats.org/officeDocument/2006/relationships/image" Target="../media/image41.png"/><Relationship Id="rId36" Type="http://schemas.openxmlformats.org/officeDocument/2006/relationships/image" Target="../media/image44.png"/><Relationship Id="rId49" Type="http://schemas.openxmlformats.org/officeDocument/2006/relationships/image" Target="../media/image68.png"/><Relationship Id="rId10" Type="http://schemas.openxmlformats.org/officeDocument/2006/relationships/tags" Target="../tags/tag195.xml"/><Relationship Id="rId19" Type="http://schemas.openxmlformats.org/officeDocument/2006/relationships/tags" Target="../tags/tag204.xml"/><Relationship Id="rId31" Type="http://schemas.openxmlformats.org/officeDocument/2006/relationships/image" Target="../media/image59.png"/><Relationship Id="rId44" Type="http://schemas.openxmlformats.org/officeDocument/2006/relationships/image" Target="../media/image67.png"/><Relationship Id="rId4" Type="http://schemas.openxmlformats.org/officeDocument/2006/relationships/tags" Target="../tags/tag189.xml"/><Relationship Id="rId9" Type="http://schemas.openxmlformats.org/officeDocument/2006/relationships/tags" Target="../tags/tag194.xml"/><Relationship Id="rId14" Type="http://schemas.openxmlformats.org/officeDocument/2006/relationships/tags" Target="../tags/tag199.xml"/><Relationship Id="rId22" Type="http://schemas.openxmlformats.org/officeDocument/2006/relationships/tags" Target="../tags/tag207.xml"/><Relationship Id="rId27" Type="http://schemas.openxmlformats.org/officeDocument/2006/relationships/image" Target="../media/image71.png"/><Relationship Id="rId30" Type="http://schemas.openxmlformats.org/officeDocument/2006/relationships/image" Target="../media/image58.png"/><Relationship Id="rId35" Type="http://schemas.openxmlformats.org/officeDocument/2006/relationships/image" Target="../media/image43.png"/><Relationship Id="rId43" Type="http://schemas.openxmlformats.org/officeDocument/2006/relationships/image" Target="../media/image47.png"/><Relationship Id="rId48" Type="http://schemas.openxmlformats.org/officeDocument/2006/relationships/image" Target="../media/image49.png"/><Relationship Id="rId8" Type="http://schemas.openxmlformats.org/officeDocument/2006/relationships/tags" Target="../tags/tag19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217.xml"/><Relationship Id="rId13" Type="http://schemas.openxmlformats.org/officeDocument/2006/relationships/tags" Target="../tags/tag222.xml"/><Relationship Id="rId18" Type="http://schemas.openxmlformats.org/officeDocument/2006/relationships/tags" Target="../tags/tag227.xml"/><Relationship Id="rId26" Type="http://schemas.openxmlformats.org/officeDocument/2006/relationships/notesSlide" Target="../notesSlides/notesSlide17.xml"/><Relationship Id="rId39" Type="http://schemas.openxmlformats.org/officeDocument/2006/relationships/image" Target="../media/image166.png"/><Relationship Id="rId3" Type="http://schemas.openxmlformats.org/officeDocument/2006/relationships/tags" Target="../tags/tag212.xml"/><Relationship Id="rId21" Type="http://schemas.openxmlformats.org/officeDocument/2006/relationships/tags" Target="../tags/tag230.xml"/><Relationship Id="rId34" Type="http://schemas.openxmlformats.org/officeDocument/2006/relationships/image" Target="../media/image161.png"/><Relationship Id="rId42" Type="http://schemas.openxmlformats.org/officeDocument/2006/relationships/image" Target="../media/image43.png"/><Relationship Id="rId47" Type="http://schemas.openxmlformats.org/officeDocument/2006/relationships/image" Target="../media/image48.png"/><Relationship Id="rId7" Type="http://schemas.openxmlformats.org/officeDocument/2006/relationships/tags" Target="../tags/tag216.xml"/><Relationship Id="rId12" Type="http://schemas.openxmlformats.org/officeDocument/2006/relationships/tags" Target="../tags/tag221.xml"/><Relationship Id="rId17" Type="http://schemas.openxmlformats.org/officeDocument/2006/relationships/tags" Target="../tags/tag226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160.png"/><Relationship Id="rId38" Type="http://schemas.openxmlformats.org/officeDocument/2006/relationships/image" Target="../media/image165.png"/><Relationship Id="rId46" Type="http://schemas.openxmlformats.org/officeDocument/2006/relationships/image" Target="../media/image42.png"/><Relationship Id="rId2" Type="http://schemas.openxmlformats.org/officeDocument/2006/relationships/tags" Target="../tags/tag211.xml"/><Relationship Id="rId16" Type="http://schemas.openxmlformats.org/officeDocument/2006/relationships/tags" Target="../tags/tag225.xml"/><Relationship Id="rId20" Type="http://schemas.openxmlformats.org/officeDocument/2006/relationships/tags" Target="../tags/tag229.xml"/><Relationship Id="rId29" Type="http://schemas.openxmlformats.org/officeDocument/2006/relationships/image" Target="../media/image156.png"/><Relationship Id="rId41" Type="http://schemas.openxmlformats.org/officeDocument/2006/relationships/image" Target="../media/image168.png"/><Relationship Id="rId1" Type="http://schemas.openxmlformats.org/officeDocument/2006/relationships/tags" Target="../tags/tag210.xml"/><Relationship Id="rId6" Type="http://schemas.openxmlformats.org/officeDocument/2006/relationships/tags" Target="../tags/tag215.xml"/><Relationship Id="rId11" Type="http://schemas.openxmlformats.org/officeDocument/2006/relationships/tags" Target="../tags/tag220.xml"/><Relationship Id="rId24" Type="http://schemas.openxmlformats.org/officeDocument/2006/relationships/tags" Target="../tags/tag233.xml"/><Relationship Id="rId32" Type="http://schemas.openxmlformats.org/officeDocument/2006/relationships/image" Target="../media/image159.png"/><Relationship Id="rId37" Type="http://schemas.openxmlformats.org/officeDocument/2006/relationships/image" Target="../media/image164.png"/><Relationship Id="rId40" Type="http://schemas.openxmlformats.org/officeDocument/2006/relationships/image" Target="../media/image167.png"/><Relationship Id="rId45" Type="http://schemas.openxmlformats.org/officeDocument/2006/relationships/image" Target="../media/image46.png"/><Relationship Id="rId5" Type="http://schemas.openxmlformats.org/officeDocument/2006/relationships/tags" Target="../tags/tag214.xml"/><Relationship Id="rId15" Type="http://schemas.openxmlformats.org/officeDocument/2006/relationships/tags" Target="../tags/tag224.xml"/><Relationship Id="rId23" Type="http://schemas.openxmlformats.org/officeDocument/2006/relationships/tags" Target="../tags/tag232.xml"/><Relationship Id="rId28" Type="http://schemas.openxmlformats.org/officeDocument/2006/relationships/image" Target="../media/image155.png"/><Relationship Id="rId36" Type="http://schemas.openxmlformats.org/officeDocument/2006/relationships/image" Target="../media/image163.png"/><Relationship Id="rId10" Type="http://schemas.openxmlformats.org/officeDocument/2006/relationships/tags" Target="../tags/tag219.xml"/><Relationship Id="rId19" Type="http://schemas.openxmlformats.org/officeDocument/2006/relationships/tags" Target="../tags/tag228.xml"/><Relationship Id="rId31" Type="http://schemas.openxmlformats.org/officeDocument/2006/relationships/image" Target="../media/image158.png"/><Relationship Id="rId44" Type="http://schemas.openxmlformats.org/officeDocument/2006/relationships/image" Target="../media/image45.png"/><Relationship Id="rId4" Type="http://schemas.openxmlformats.org/officeDocument/2006/relationships/tags" Target="../tags/tag213.xml"/><Relationship Id="rId9" Type="http://schemas.openxmlformats.org/officeDocument/2006/relationships/tags" Target="../tags/tag218.xml"/><Relationship Id="rId14" Type="http://schemas.openxmlformats.org/officeDocument/2006/relationships/tags" Target="../tags/tag223.xml"/><Relationship Id="rId22" Type="http://schemas.openxmlformats.org/officeDocument/2006/relationships/tags" Target="../tags/tag231.xml"/><Relationship Id="rId27" Type="http://schemas.openxmlformats.org/officeDocument/2006/relationships/image" Target="../media/image154.png"/><Relationship Id="rId30" Type="http://schemas.openxmlformats.org/officeDocument/2006/relationships/image" Target="../media/image157.png"/><Relationship Id="rId35" Type="http://schemas.openxmlformats.org/officeDocument/2006/relationships/image" Target="../media/image162.png"/><Relationship Id="rId43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tags" Target="../tags/tag236.xml"/><Relationship Id="rId7" Type="http://schemas.openxmlformats.org/officeDocument/2006/relationships/image" Target="../media/image169.png"/><Relationship Id="rId2" Type="http://schemas.openxmlformats.org/officeDocument/2006/relationships/tags" Target="../tags/tag235.xml"/><Relationship Id="rId1" Type="http://schemas.openxmlformats.org/officeDocument/2006/relationships/tags" Target="../tags/tag234.xml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72.png"/><Relationship Id="rId4" Type="http://schemas.openxmlformats.org/officeDocument/2006/relationships/tags" Target="../tags/tag237.xml"/><Relationship Id="rId9" Type="http://schemas.openxmlformats.org/officeDocument/2006/relationships/image" Target="../media/image17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76.png"/><Relationship Id="rId3" Type="http://schemas.openxmlformats.org/officeDocument/2006/relationships/tags" Target="../tags/tag240.xml"/><Relationship Id="rId7" Type="http://schemas.openxmlformats.org/officeDocument/2006/relationships/tags" Target="../tags/tag244.xml"/><Relationship Id="rId12" Type="http://schemas.openxmlformats.org/officeDocument/2006/relationships/image" Target="../media/image175.png"/><Relationship Id="rId2" Type="http://schemas.openxmlformats.org/officeDocument/2006/relationships/tags" Target="../tags/tag239.xml"/><Relationship Id="rId16" Type="http://schemas.openxmlformats.org/officeDocument/2006/relationships/image" Target="../media/image179.png"/><Relationship Id="rId1" Type="http://schemas.openxmlformats.org/officeDocument/2006/relationships/tags" Target="../tags/tag238.xml"/><Relationship Id="rId6" Type="http://schemas.openxmlformats.org/officeDocument/2006/relationships/tags" Target="../tags/tag243.xml"/><Relationship Id="rId11" Type="http://schemas.openxmlformats.org/officeDocument/2006/relationships/image" Target="../media/image174.png"/><Relationship Id="rId5" Type="http://schemas.openxmlformats.org/officeDocument/2006/relationships/tags" Target="../tags/tag242.xml"/><Relationship Id="rId15" Type="http://schemas.openxmlformats.org/officeDocument/2006/relationships/image" Target="../media/image178.png"/><Relationship Id="rId10" Type="http://schemas.openxmlformats.org/officeDocument/2006/relationships/image" Target="../media/image173.png"/><Relationship Id="rId4" Type="http://schemas.openxmlformats.org/officeDocument/2006/relationships/tags" Target="../tags/tag241.xml"/><Relationship Id="rId9" Type="http://schemas.openxmlformats.org/officeDocument/2006/relationships/notesSlide" Target="../notesSlides/notesSlide19.xml"/><Relationship Id="rId14" Type="http://schemas.openxmlformats.org/officeDocument/2006/relationships/image" Target="../media/image17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tags" Target="../tags/tag247.xml"/><Relationship Id="rId7" Type="http://schemas.openxmlformats.org/officeDocument/2006/relationships/image" Target="../media/image180.png"/><Relationship Id="rId2" Type="http://schemas.openxmlformats.org/officeDocument/2006/relationships/tags" Target="../tags/tag246.xml"/><Relationship Id="rId1" Type="http://schemas.openxmlformats.org/officeDocument/2006/relationships/tags" Target="../tags/tag245.xml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83.png"/><Relationship Id="rId4" Type="http://schemas.openxmlformats.org/officeDocument/2006/relationships/tags" Target="../tags/tag248.xml"/><Relationship Id="rId9" Type="http://schemas.openxmlformats.org/officeDocument/2006/relationships/image" Target="../media/image18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13" Type="http://schemas.openxmlformats.org/officeDocument/2006/relationships/image" Target="../media/image188.png"/><Relationship Id="rId3" Type="http://schemas.openxmlformats.org/officeDocument/2006/relationships/tags" Target="../tags/tag251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87.png"/><Relationship Id="rId2" Type="http://schemas.openxmlformats.org/officeDocument/2006/relationships/tags" Target="../tags/tag250.xml"/><Relationship Id="rId1" Type="http://schemas.openxmlformats.org/officeDocument/2006/relationships/tags" Target="../tags/tag249.xml"/><Relationship Id="rId6" Type="http://schemas.openxmlformats.org/officeDocument/2006/relationships/tags" Target="../tags/tag254.xml"/><Relationship Id="rId11" Type="http://schemas.openxmlformats.org/officeDocument/2006/relationships/image" Target="../media/image186.png"/><Relationship Id="rId5" Type="http://schemas.openxmlformats.org/officeDocument/2006/relationships/tags" Target="../tags/tag253.xml"/><Relationship Id="rId10" Type="http://schemas.openxmlformats.org/officeDocument/2006/relationships/image" Target="../media/image185.png"/><Relationship Id="rId4" Type="http://schemas.openxmlformats.org/officeDocument/2006/relationships/tags" Target="../tags/tag252.xml"/><Relationship Id="rId9" Type="http://schemas.openxmlformats.org/officeDocument/2006/relationships/image" Target="../media/image184.png"/><Relationship Id="rId14" Type="http://schemas.openxmlformats.org/officeDocument/2006/relationships/image" Target="../media/image18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6.xml"/><Relationship Id="rId1" Type="http://schemas.openxmlformats.org/officeDocument/2006/relationships/tags" Target="../tags/tag255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76.png"/><Relationship Id="rId3" Type="http://schemas.openxmlformats.org/officeDocument/2006/relationships/tags" Target="../tags/tag259.xml"/><Relationship Id="rId7" Type="http://schemas.openxmlformats.org/officeDocument/2006/relationships/tags" Target="../tags/tag263.xml"/><Relationship Id="rId12" Type="http://schemas.openxmlformats.org/officeDocument/2006/relationships/image" Target="../media/image175.png"/><Relationship Id="rId2" Type="http://schemas.openxmlformats.org/officeDocument/2006/relationships/tags" Target="../tags/tag258.xml"/><Relationship Id="rId16" Type="http://schemas.openxmlformats.org/officeDocument/2006/relationships/image" Target="../media/image179.png"/><Relationship Id="rId1" Type="http://schemas.openxmlformats.org/officeDocument/2006/relationships/tags" Target="../tags/tag257.xml"/><Relationship Id="rId6" Type="http://schemas.openxmlformats.org/officeDocument/2006/relationships/tags" Target="../tags/tag262.xml"/><Relationship Id="rId11" Type="http://schemas.openxmlformats.org/officeDocument/2006/relationships/image" Target="../media/image174.png"/><Relationship Id="rId5" Type="http://schemas.openxmlformats.org/officeDocument/2006/relationships/tags" Target="../tags/tag261.xml"/><Relationship Id="rId15" Type="http://schemas.openxmlformats.org/officeDocument/2006/relationships/image" Target="../media/image193.png"/><Relationship Id="rId10" Type="http://schemas.openxmlformats.org/officeDocument/2006/relationships/image" Target="../media/image173.png"/><Relationship Id="rId4" Type="http://schemas.openxmlformats.org/officeDocument/2006/relationships/tags" Target="../tags/tag260.xml"/><Relationship Id="rId9" Type="http://schemas.openxmlformats.org/officeDocument/2006/relationships/notesSlide" Target="../notesSlides/notesSlide22.xml"/><Relationship Id="rId14" Type="http://schemas.openxmlformats.org/officeDocument/2006/relationships/image" Target="../media/image19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13" Type="http://schemas.openxmlformats.org/officeDocument/2006/relationships/image" Target="../media/image198.png"/><Relationship Id="rId3" Type="http://schemas.openxmlformats.org/officeDocument/2006/relationships/tags" Target="../tags/tag266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97.png"/><Relationship Id="rId2" Type="http://schemas.openxmlformats.org/officeDocument/2006/relationships/tags" Target="../tags/tag265.xml"/><Relationship Id="rId1" Type="http://schemas.openxmlformats.org/officeDocument/2006/relationships/tags" Target="../tags/tag264.xml"/><Relationship Id="rId6" Type="http://schemas.openxmlformats.org/officeDocument/2006/relationships/tags" Target="../tags/tag269.xml"/><Relationship Id="rId11" Type="http://schemas.openxmlformats.org/officeDocument/2006/relationships/image" Target="../media/image196.png"/><Relationship Id="rId5" Type="http://schemas.openxmlformats.org/officeDocument/2006/relationships/tags" Target="../tags/tag268.xml"/><Relationship Id="rId10" Type="http://schemas.openxmlformats.org/officeDocument/2006/relationships/image" Target="../media/image195.png"/><Relationship Id="rId4" Type="http://schemas.openxmlformats.org/officeDocument/2006/relationships/tags" Target="../tags/tag267.xml"/><Relationship Id="rId9" Type="http://schemas.openxmlformats.org/officeDocument/2006/relationships/image" Target="../media/image194.png"/><Relationship Id="rId14" Type="http://schemas.openxmlformats.org/officeDocument/2006/relationships/image" Target="../media/image19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tags" Target="../tags/tag3.xml"/><Relationship Id="rId16" Type="http://schemas.openxmlformats.org/officeDocument/2006/relationships/image" Target="../media/image12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7.png"/><Relationship Id="rId5" Type="http://schemas.openxmlformats.org/officeDocument/2006/relationships/tags" Target="../tags/tag6.xml"/><Relationship Id="rId15" Type="http://schemas.openxmlformats.org/officeDocument/2006/relationships/image" Target="../media/image11.png"/><Relationship Id="rId10" Type="http://schemas.openxmlformats.org/officeDocument/2006/relationships/notesSlide" Target="../notesSlides/notesSlide4.xml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image" Target="../media/image17.png"/><Relationship Id="rId18" Type="http://schemas.openxmlformats.org/officeDocument/2006/relationships/image" Target="../media/image19.png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image" Target="../media/image16.png"/><Relationship Id="rId17" Type="http://schemas.openxmlformats.org/officeDocument/2006/relationships/image" Target="../media/image8.png"/><Relationship Id="rId2" Type="http://schemas.openxmlformats.org/officeDocument/2006/relationships/tags" Target="../tags/tag11.xml"/><Relationship Id="rId16" Type="http://schemas.openxmlformats.org/officeDocument/2006/relationships/image" Target="../media/image9.png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image" Target="../media/image15.png"/><Relationship Id="rId5" Type="http://schemas.openxmlformats.org/officeDocument/2006/relationships/tags" Target="../tags/tag14.xml"/><Relationship Id="rId15" Type="http://schemas.openxmlformats.org/officeDocument/2006/relationships/image" Target="../media/image10.png"/><Relationship Id="rId10" Type="http://schemas.openxmlformats.org/officeDocument/2006/relationships/notesSlide" Target="../notesSlides/notesSlide5.xml"/><Relationship Id="rId19" Type="http://schemas.openxmlformats.org/officeDocument/2006/relationships/image" Target="../media/image20.png"/><Relationship Id="rId4" Type="http://schemas.openxmlformats.org/officeDocument/2006/relationships/tags" Target="../tags/tag13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6.png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image" Target="../media/image17.png"/><Relationship Id="rId17" Type="http://schemas.openxmlformats.org/officeDocument/2006/relationships/image" Target="../media/image23.png"/><Relationship Id="rId2" Type="http://schemas.openxmlformats.org/officeDocument/2006/relationships/tags" Target="../tags/tag19.xml"/><Relationship Id="rId16" Type="http://schemas.openxmlformats.org/officeDocument/2006/relationships/image" Target="../media/image12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image" Target="../media/image18.png"/><Relationship Id="rId5" Type="http://schemas.openxmlformats.org/officeDocument/2006/relationships/tags" Target="../tags/tag22.xml"/><Relationship Id="rId15" Type="http://schemas.openxmlformats.org/officeDocument/2006/relationships/image" Target="../media/image11.png"/><Relationship Id="rId10" Type="http://schemas.openxmlformats.org/officeDocument/2006/relationships/image" Target="../media/image21.png"/><Relationship Id="rId4" Type="http://schemas.openxmlformats.org/officeDocument/2006/relationships/tags" Target="../tags/tag21.xml"/><Relationship Id="rId9" Type="http://schemas.openxmlformats.org/officeDocument/2006/relationships/notesSlide" Target="../notesSlides/notesSlide6.xml"/><Relationship Id="rId1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27.xml"/><Relationship Id="rId7" Type="http://schemas.openxmlformats.org/officeDocument/2006/relationships/notesSlide" Target="../notesSlides/notesSlide7.xml"/><Relationship Id="rId12" Type="http://schemas.openxmlformats.org/officeDocument/2006/relationships/image" Target="../media/image28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7.png"/><Relationship Id="rId5" Type="http://schemas.openxmlformats.org/officeDocument/2006/relationships/tags" Target="../tags/tag29.xml"/><Relationship Id="rId10" Type="http://schemas.openxmlformats.org/officeDocument/2006/relationships/image" Target="../media/image26.png"/><Relationship Id="rId4" Type="http://schemas.openxmlformats.org/officeDocument/2006/relationships/tags" Target="../tags/tag28.xml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35198" y="769268"/>
            <a:ext cx="6642117" cy="787135"/>
          </a:xfrm>
        </p:spPr>
        <p:txBody>
          <a:bodyPr/>
          <a:lstStyle/>
          <a:p>
            <a:r>
              <a:rPr lang="de-DE" dirty="0"/>
              <a:t>Betreuer:   Philipp Schaub</a:t>
            </a:r>
          </a:p>
          <a:p>
            <a:r>
              <a:rPr lang="de-DE" dirty="0"/>
              <a:t>Mitglieder: Markus Amann</a:t>
            </a:r>
          </a:p>
          <a:p>
            <a:r>
              <a:rPr lang="de-DE" dirty="0"/>
              <a:t>                    Lukas Nevermann</a:t>
            </a:r>
          </a:p>
          <a:p>
            <a:r>
              <a:rPr lang="de-DE" dirty="0"/>
              <a:t>                    Matheus Schelp Langendyk</a:t>
            </a:r>
          </a:p>
          <a:p>
            <a:r>
              <a:rPr lang="de-DE" dirty="0"/>
              <a:t>                    </a:t>
            </a:r>
            <a:r>
              <a:rPr lang="de-DE" dirty="0" err="1"/>
              <a:t>Jinyuan</a:t>
            </a:r>
            <a:r>
              <a:rPr lang="de-DE" dirty="0"/>
              <a:t> Zhang</a:t>
            </a:r>
          </a:p>
          <a:p>
            <a:r>
              <a:rPr lang="de-DE" dirty="0"/>
              <a:t>            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35198" y="193204"/>
            <a:ext cx="6642117" cy="698500"/>
          </a:xfrm>
        </p:spPr>
        <p:txBody>
          <a:bodyPr/>
          <a:lstStyle/>
          <a:p>
            <a:r>
              <a:rPr lang="de-DE" dirty="0"/>
              <a:t>Luftbetankung eines Passagierflugzeugs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4733D50-2F0A-47A9-B339-A511CF572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692" y="2065412"/>
            <a:ext cx="5544615" cy="311884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CE20503-AF44-4303-B005-FB6EA1B55137}"/>
              </a:ext>
            </a:extLst>
          </p:cNvPr>
          <p:cNvSpPr txBox="1"/>
          <p:nvPr/>
        </p:nvSpPr>
        <p:spPr>
          <a:xfrm>
            <a:off x="1799692" y="4945732"/>
            <a:ext cx="5303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Bildquelle: </a:t>
            </a:r>
          </a:p>
          <a:p>
            <a:r>
              <a:rPr lang="de-DE" sz="800" dirty="0"/>
              <a:t>https://www.welt.de/wissenschaft/article138935788/Dieses-Projekt-koennte-den-Luftverkehr-revolutionieren.html</a:t>
            </a:r>
          </a:p>
        </p:txBody>
      </p:sp>
    </p:spTree>
    <p:extLst>
      <p:ext uri="{BB962C8B-B14F-4D97-AF65-F5344CB8AC3E}">
        <p14:creationId xmlns:p14="http://schemas.microsoft.com/office/powerpoint/2010/main" val="221522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5334A7-2280-4A6B-BD7A-65374937F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Stellgrößen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6D93B43-41DC-47C5-BC61-0A4F25CBEFB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8322" y="1334760"/>
            <a:ext cx="8424000" cy="3810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Höhenruderwinkel: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Querruderwinkel: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Seitenruderwinkel: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Normierte Schubkraft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Stellgrößen: </a:t>
            </a:r>
          </a:p>
        </p:txBody>
      </p:sp>
      <p:pic>
        <p:nvPicPr>
          <p:cNvPr id="11" name="Grafik 10" descr="\documentclass{article}&#10;\usepackage{amsmath}&#10;\pagestyle{empty}&#10;\begin{document}&#10;&#10;$\eta$&#10;&#10;&#10;\end{document}" title="IguanaTex Bitmap Display">
            <a:extLst>
              <a:ext uri="{FF2B5EF4-FFF2-40B4-BE49-F238E27FC236}">
                <a16:creationId xmlns:a16="http://schemas.microsoft.com/office/drawing/2014/main" id="{7A907D33-46BE-4B49-B4EA-195C38F7458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143" y="1489348"/>
            <a:ext cx="89143" cy="124800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xi$&#10;&#10;&#10;&#10;\end{document}" title="IguanaTex Bitmap Display">
            <a:extLst>
              <a:ext uri="{FF2B5EF4-FFF2-40B4-BE49-F238E27FC236}">
                <a16:creationId xmlns:a16="http://schemas.microsoft.com/office/drawing/2014/main" id="{EB5EDECD-B292-459A-9BFC-574AAA65FD1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209428"/>
            <a:ext cx="80914" cy="171429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&#10;$\zeta$&#10;&#10;&#10;\end{document}" title="IguanaTex Bitmap Display">
            <a:extLst>
              <a:ext uri="{FF2B5EF4-FFF2-40B4-BE49-F238E27FC236}">
                <a16:creationId xmlns:a16="http://schemas.microsoft.com/office/drawing/2014/main" id="{BAC12EF1-A1F2-4E8A-AD30-8A5CE117E63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428" y="3001516"/>
            <a:ext cx="82286" cy="171429"/>
          </a:xfrm>
          <a:prstGeom prst="rect">
            <a:avLst/>
          </a:prstGeom>
        </p:spPr>
      </p:pic>
      <p:pic>
        <p:nvPicPr>
          <p:cNvPr id="4" name="Grafik 3" descr="\documentclass{article}&#10;\usepackage{amsmath}&#10;\pagestyle{empty}&#10;\begin{document}&#10;$\sigma_\mathrm{f} = \dfrac{F_\mathrm{schub}}{mg}$&#10;&#10;&#10;&#10;\end{document}" title="IguanaTex Bitmap Display">
            <a:extLst>
              <a:ext uri="{FF2B5EF4-FFF2-40B4-BE49-F238E27FC236}">
                <a16:creationId xmlns:a16="http://schemas.microsoft.com/office/drawing/2014/main" id="{62A1B6CE-E489-4AFC-A504-6BA7D5649A0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3649588"/>
            <a:ext cx="947014" cy="427375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$\underline{u}_\mathrm{f} = [ &#10;\eta, \sigma_\mathrm{f}, \xi, \zeta&#10;]^T$&#10;&#10;&#10;&#10;\end{document}" title="IguanaTex Bitmap Display">
            <a:extLst>
              <a:ext uri="{FF2B5EF4-FFF2-40B4-BE49-F238E27FC236}">
                <a16:creationId xmlns:a16="http://schemas.microsoft.com/office/drawing/2014/main" id="{85D3065F-7223-4C7F-BFD8-087AD165CA5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579799"/>
            <a:ext cx="1358075" cy="20746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B24F025C-875B-4710-9A1D-39AA932A79C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891" y="2644712"/>
            <a:ext cx="3131873" cy="1220900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&#10;Höhenruder&#10;&#10;&#10;\end{document}" title="IguanaTex Bitmap Display">
            <a:extLst>
              <a:ext uri="{FF2B5EF4-FFF2-40B4-BE49-F238E27FC236}">
                <a16:creationId xmlns:a16="http://schemas.microsoft.com/office/drawing/2014/main" id="{2A327484-2BF5-44BF-8FF2-FFBB717F844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818" y="2873120"/>
            <a:ext cx="1034117" cy="143220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Seitenruder&#10;&#10;&#10;&#10;\end{document}" title="IguanaTex Bitmap Display">
            <a:extLst>
              <a:ext uri="{FF2B5EF4-FFF2-40B4-BE49-F238E27FC236}">
                <a16:creationId xmlns:a16="http://schemas.microsoft.com/office/drawing/2014/main" id="{F95424CD-CC42-4CEE-98D3-E529419BB16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328" y="2593856"/>
            <a:ext cx="1073813" cy="158237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&#10;Querruder&#10;&#10;&#10;\end{document}" title="IguanaTex Bitmap Display">
            <a:extLst>
              <a:ext uri="{FF2B5EF4-FFF2-40B4-BE49-F238E27FC236}">
                <a16:creationId xmlns:a16="http://schemas.microsoft.com/office/drawing/2014/main" id="{B46DAC31-8C81-4893-8A2A-3BFCC3101B5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728" y="3172945"/>
            <a:ext cx="952156" cy="193540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Triebwerk&#10;&#10;&#10;&#10;\end{document}" title="IguanaTex Bitmap Display">
            <a:extLst>
              <a:ext uri="{FF2B5EF4-FFF2-40B4-BE49-F238E27FC236}">
                <a16:creationId xmlns:a16="http://schemas.microsoft.com/office/drawing/2014/main" id="{9E345D91-E0FD-4315-B1A0-591E7C7E8406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979" y="3895793"/>
            <a:ext cx="901839" cy="14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74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EC2650B0-1C44-4309-B13B-746DF708DE3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898" y="1273324"/>
            <a:ext cx="5617028" cy="381000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B0CB1D-BE15-4AA6-86E2-EA2C49815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Dynamik und Kinematik</a:t>
            </a:r>
          </a:p>
        </p:txBody>
      </p:sp>
      <p:pic>
        <p:nvPicPr>
          <p:cNvPr id="10" name="Inhaltsplatzhalter 37">
            <a:extLst>
              <a:ext uri="{FF2B5EF4-FFF2-40B4-BE49-F238E27FC236}">
                <a16:creationId xmlns:a16="http://schemas.microsoft.com/office/drawing/2014/main" id="{DB464277-D6BA-42A0-87AB-1B2E1A62ECF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0782" y="1273324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Grafik 10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E414AAC4-B82D-4A93-9304-15FD2A1F1FB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12" y="1820792"/>
            <a:ext cx="1132755" cy="93862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14FD236F-6045-4BB4-87F7-C4541103E5C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801" y="1566803"/>
            <a:ext cx="174371" cy="192122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49F3AEC6-2F55-4127-A94A-DD41ED4ABDD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4" y="1597826"/>
            <a:ext cx="100825" cy="115650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36A5445D-9BE8-4306-8835-4348FE45D54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3" y="1952871"/>
            <a:ext cx="127248" cy="115650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A23B8F7A-007F-4A9D-8B42-BF49694FD34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3" y="2247072"/>
            <a:ext cx="126553" cy="153271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7D7D7EC8-AEA5-47C6-8380-5583640E9B9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4" y="2524670"/>
            <a:ext cx="190525" cy="167205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9E4CCBB3-19A2-44D6-954F-3DA7D40FE7E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40" y="1292925"/>
            <a:ext cx="1645236" cy="115953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AFDAC86D-A167-45E3-AC9A-C148C53FEA10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801" y="2507636"/>
            <a:ext cx="175098" cy="222864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3B883686-FD0E-4029-932E-3D20120382B1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623" y="3120499"/>
            <a:ext cx="100825" cy="115650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001E6111-712F-480E-B90D-D0205041D0C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433" y="3120499"/>
            <a:ext cx="128116" cy="116102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4159B3D1-CEED-4724-A3B2-7CB3CB655C65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121" y="3120951"/>
            <a:ext cx="127416" cy="153870"/>
          </a:xfrm>
          <a:prstGeom prst="rect">
            <a:avLst/>
          </a:prstGeom>
        </p:spPr>
      </p:pic>
      <p:pic>
        <p:nvPicPr>
          <p:cNvPr id="22" name="Inhaltsplatzhalter 4">
            <a:extLst>
              <a:ext uri="{FF2B5EF4-FFF2-40B4-BE49-F238E27FC236}">
                <a16:creationId xmlns:a16="http://schemas.microsoft.com/office/drawing/2014/main" id="{FCE56704-F2C2-40BE-AC53-F0A3FF261D48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38232" y="2118743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0297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4883AF68-BFA6-43AB-A36A-955368C43580}"/>
              </a:ext>
            </a:extLst>
          </p:cNvPr>
          <p:cNvSpPr/>
          <p:nvPr/>
        </p:nvSpPr>
        <p:spPr>
          <a:xfrm>
            <a:off x="3923928" y="2137420"/>
            <a:ext cx="4968552" cy="30225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86B2712-1546-41BE-8570-1647191CA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Differentialgleichungen des Flugzeugs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96461F-D125-4305-B341-2153301CFCC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Translatorische Gleichung: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Gleichung: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Eulerwinkelgleichung: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Höhegleichung: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13" name="Grafik 12" descr="\documentclass{article}&#10;\usepackage{amsmath}&#10;\pagestyle{empty}&#10;\begin{document}&#10;&#10;$\underline{\dot{v}} = \dfrac{1}{m}\underline{r}_\mathrm{g}^\mathcal{F} + \textbf{T}_\mathrm{fg}\begin{bmatrix} &#10;0\\&#10;0\\&#10;g&#10;\end{bmatrix} - \underline{\omega}\times\underline{v}$&#10;&#10;&#10;\end{document}" title="IguanaTex Bitmap Display">
            <a:extLst>
              <a:ext uri="{FF2B5EF4-FFF2-40B4-BE49-F238E27FC236}">
                <a16:creationId xmlns:a16="http://schemas.microsoft.com/office/drawing/2014/main" id="{CF949B0F-9BAC-4AA3-8DFE-D08FC22E233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5" y="1921397"/>
            <a:ext cx="2376871" cy="686297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underline{\dot{\omega}} = -\textbf{I}^{-1}\underline{\omega}\times\textbf{I}\underline{\omega} + \textbf{I}^{-1}\underline{q}^\mathcal{F}_\mathrm{g}$&#10;&#10;&#10;\end{document}" title="IguanaTex Bitmap Display">
            <a:extLst>
              <a:ext uri="{FF2B5EF4-FFF2-40B4-BE49-F238E27FC236}">
                <a16:creationId xmlns:a16="http://schemas.microsoft.com/office/drawing/2014/main" id="{22789B3C-2846-4C12-8441-890C3444FE6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4" y="3133986"/>
            <a:ext cx="2108571" cy="283886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&#10;$\underline{\dot{\varphi}} = \textbf{T}_\mathrm{\varphi}\textbf{J}(\underline{\varphi})\underline{\omega}$&#10;&#10;&#10;\end{document}" title="IguanaTex Bitmap Display">
            <a:extLst>
              <a:ext uri="{FF2B5EF4-FFF2-40B4-BE49-F238E27FC236}">
                <a16:creationId xmlns:a16="http://schemas.microsoft.com/office/drawing/2014/main" id="{B3991E25-B7BC-496F-A538-0159FF72E29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16" y="3936374"/>
            <a:ext cx="1148591" cy="210199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&#10;$\textbf{J}(\underline{\varphi}) = \dfrac{1}{\cos(\theta)}\begin{bmatrix} &#10;\cos(\theta) &amp; \sin(\theta)\sin(\phi)&amp;\cos(\phi)\sin(\theta)\\&#10;0&amp;\cos(\phi)\cos(\theta)&amp;-\sin(\phi)\cos(\theta)\\&#10;0&amp;\sin(\phi)&amp; \cos(\phi)&#10;\end{bmatrix}$&#10;&#10;&#10;\end{document}" title="IguanaTex Bitmap Display">
            <a:extLst>
              <a:ext uri="{FF2B5EF4-FFF2-40B4-BE49-F238E27FC236}">
                <a16:creationId xmlns:a16="http://schemas.microsoft.com/office/drawing/2014/main" id="{4377014F-2213-4502-8EF4-2E7E054D9FA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414" y="2571199"/>
            <a:ext cx="4517009" cy="683801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&#10;$\dot{h}^\mathcal{G} = -\textbf{T}_\mathrm{l}\textbf{T}_\mathrm{gf}\underline{v}$&#10;&#10;&#10;\end{document}" title="IguanaTex Bitmap Display">
            <a:extLst>
              <a:ext uri="{FF2B5EF4-FFF2-40B4-BE49-F238E27FC236}">
                <a16:creationId xmlns:a16="http://schemas.microsoft.com/office/drawing/2014/main" id="{43F485E8-3DE7-42BB-B07D-3BDDD2E51DB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16" y="4753714"/>
            <a:ext cx="1206549" cy="232657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textbf{T}_\mathrm{l} = \begin{bmatrix}0&amp;0&amp;1\end{bmatrix}$&#10;&#10;&#10;&#10;\end{document}" title="IguanaTex Bitmap Display">
            <a:extLst>
              <a:ext uri="{FF2B5EF4-FFF2-40B4-BE49-F238E27FC236}">
                <a16:creationId xmlns:a16="http://schemas.microsoft.com/office/drawing/2014/main" id="{BE576E09-D96C-4F60-9830-676D5E36137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414" y="4272035"/>
            <a:ext cx="1174913" cy="217126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&#10;$\textbf{T}_\mathrm{\varphi}=\begin{bmatrix} &#10;1 &amp; 0&amp;0\\&#10;0&amp;1&amp;0\end{bmatrix}$&#10;&#10;&#10;\end{document}" title="IguanaTex Bitmap Display">
            <a:extLst>
              <a:ext uri="{FF2B5EF4-FFF2-40B4-BE49-F238E27FC236}">
                <a16:creationId xmlns:a16="http://schemas.microsoft.com/office/drawing/2014/main" id="{46C6053C-781E-4699-8627-33E135B09E3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414" y="3499042"/>
            <a:ext cx="1261023" cy="4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9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8">
            <a:extLst>
              <a:ext uri="{FF2B5EF4-FFF2-40B4-BE49-F238E27FC236}">
                <a16:creationId xmlns:a16="http://schemas.microsoft.com/office/drawing/2014/main" id="{A50FFC50-3B9D-4ED2-8918-9A538C0E5AD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0172" y="1374594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Inhaltsplatzhalter 37">
            <a:extLst>
              <a:ext uri="{FF2B5EF4-FFF2-40B4-BE49-F238E27FC236}">
                <a16:creationId xmlns:a16="http://schemas.microsoft.com/office/drawing/2014/main" id="{1B2707A1-34EE-4248-B6D8-B964E6317E7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9056" y="1374594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Grafik 8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C3A4B522-9159-4E49-BE24-A8805DE1C2E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286" y="1922062"/>
            <a:ext cx="1132755" cy="93862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5C9DE71F-D16D-4D58-B1CB-205FCF8484B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075" y="1668073"/>
            <a:ext cx="174371" cy="192122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E77DC53F-AADB-453A-B909-BFCBA91E77A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058" y="1699096"/>
            <a:ext cx="100825" cy="115650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DA4B96BE-878A-4803-9686-CB21626D600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057" y="2054141"/>
            <a:ext cx="127248" cy="115650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2B709FD8-4830-424E-B8E7-1ED677215DC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057" y="2348342"/>
            <a:ext cx="126553" cy="153271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AA412E7B-FC3D-4910-82CA-DDCBF3E078C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058" y="2625940"/>
            <a:ext cx="190525" cy="167205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BED7C01B-B322-4711-8781-6F9DAF2A02F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914" y="1394195"/>
            <a:ext cx="1645236" cy="115953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EFD758CD-74F2-404C-BC27-399FD9CAA94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075" y="2608906"/>
            <a:ext cx="175098" cy="222864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3C6942ED-8C76-4533-B378-C6FF32007C3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897" y="3221769"/>
            <a:ext cx="100825" cy="115650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24166ED5-0F9D-46AC-A240-99F33C0F8624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707" y="3221769"/>
            <a:ext cx="128116" cy="116102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704EFE75-57B8-4CD4-A502-700292FA7923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395" y="3222221"/>
            <a:ext cx="127416" cy="153870"/>
          </a:xfrm>
          <a:prstGeom prst="rect">
            <a:avLst/>
          </a:prstGeom>
        </p:spPr>
      </p:pic>
      <p:pic>
        <p:nvPicPr>
          <p:cNvPr id="20" name="Inhaltsplatzhalter 4">
            <a:extLst>
              <a:ext uri="{FF2B5EF4-FFF2-40B4-BE49-F238E27FC236}">
                <a16:creationId xmlns:a16="http://schemas.microsoft.com/office/drawing/2014/main" id="{F7034A6F-FBFA-4839-BFD7-764E81348FF4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506" y="2220013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D670E4-637B-49E7-B72B-978DCFCDA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Atmosphäre und aerodynamische Größen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9E59660-6830-4BD4-B1F4-469CCBB9D48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1" name="Inhaltsplatzhalter 4">
            <a:extLst>
              <a:ext uri="{FF2B5EF4-FFF2-40B4-BE49-F238E27FC236}">
                <a16:creationId xmlns:a16="http://schemas.microsoft.com/office/drawing/2014/main" id="{9F351B8E-8DC6-4CFC-ABD0-FCCAF5DBFC7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0172" y="1381321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Grafik 22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C052E0B0-6504-4B96-A984-110F2A6A7D03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418" y="3774943"/>
            <a:ext cx="916731" cy="115451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C5F6E5C1-5E07-4316-AA52-E70E45D11EB9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426" y="3952482"/>
            <a:ext cx="755927" cy="119062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8A5DD78B-CBC8-449E-B2F1-88E3BE458EB2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33" y="3597477"/>
            <a:ext cx="133506" cy="122617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5EED6A66-68C6-461D-9DC7-E288A1A4F782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33" y="3890394"/>
            <a:ext cx="108474" cy="87086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2CCE8210-4B64-41FF-AB54-EB5C4D621A18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878" y="4118044"/>
            <a:ext cx="104997" cy="174172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0D565DBB-27C3-4395-BA39-0BFAA48C2C4F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616" y="4362299"/>
            <a:ext cx="209299" cy="160238"/>
          </a:xfrm>
          <a:prstGeom prst="rect">
            <a:avLst/>
          </a:prstGeom>
        </p:spPr>
      </p:pic>
      <p:pic>
        <p:nvPicPr>
          <p:cNvPr id="34" name="Grafik 33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178250D3-C677-4D97-9F14-E363E41E8392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701" y="4615479"/>
            <a:ext cx="127248" cy="115650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A6EC8F4F-359D-45F3-8D35-88E78858F752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719" y="4071377"/>
            <a:ext cx="920208" cy="74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80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nhaltsplatzhalter 4">
            <a:extLst>
              <a:ext uri="{FF2B5EF4-FFF2-40B4-BE49-F238E27FC236}">
                <a16:creationId xmlns:a16="http://schemas.microsoft.com/office/drawing/2014/main" id="{13A3B773-0631-4544-A65A-B4E90C039EA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1898" y="1368976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" name="Grafik 52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AD3F3F20-2128-455D-AAB1-C7878A77D1F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916444"/>
            <a:ext cx="1132755" cy="93862"/>
          </a:xfrm>
          <a:prstGeom prst="rect">
            <a:avLst/>
          </a:prstGeom>
        </p:spPr>
      </p:pic>
      <p:pic>
        <p:nvPicPr>
          <p:cNvPr id="54" name="Grafik 53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D597F1CA-16E0-4505-A19C-69FE013E0CE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3762598"/>
            <a:ext cx="916731" cy="115451"/>
          </a:xfrm>
          <a:prstGeom prst="rect">
            <a:avLst/>
          </a:prstGeom>
        </p:spPr>
      </p:pic>
      <p:pic>
        <p:nvPicPr>
          <p:cNvPr id="55" name="Grafik 54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D0FCC2D4-4F21-4DC5-917B-98549C5D3CE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3940137"/>
            <a:ext cx="755927" cy="119062"/>
          </a:xfrm>
          <a:prstGeom prst="rect">
            <a:avLst/>
          </a:prstGeom>
        </p:spPr>
      </p:pic>
      <p:pic>
        <p:nvPicPr>
          <p:cNvPr id="56" name="Grafik 55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601CF2BA-705B-46BA-A2A9-9DF074524C7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917" y="1662455"/>
            <a:ext cx="174371" cy="192122"/>
          </a:xfrm>
          <a:prstGeom prst="rect">
            <a:avLst/>
          </a:prstGeom>
        </p:spPr>
      </p:pic>
      <p:pic>
        <p:nvPicPr>
          <p:cNvPr id="57" name="Grafik 56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E39361F4-0612-4B8B-890A-823C5F35F88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900" y="1693478"/>
            <a:ext cx="100825" cy="115650"/>
          </a:xfrm>
          <a:prstGeom prst="rect">
            <a:avLst/>
          </a:prstGeom>
        </p:spPr>
      </p:pic>
      <p:pic>
        <p:nvPicPr>
          <p:cNvPr id="58" name="Grafik 57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912EF5BB-429C-426E-A302-A385E9E3BC8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99" y="2048523"/>
            <a:ext cx="127248" cy="115650"/>
          </a:xfrm>
          <a:prstGeom prst="rect">
            <a:avLst/>
          </a:prstGeom>
        </p:spPr>
      </p:pic>
      <p:pic>
        <p:nvPicPr>
          <p:cNvPr id="59" name="Grafik 58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8847FA19-E4E7-425E-8C18-144D4BB6EAA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99" y="2342724"/>
            <a:ext cx="126553" cy="153271"/>
          </a:xfrm>
          <a:prstGeom prst="rect">
            <a:avLst/>
          </a:prstGeom>
        </p:spPr>
      </p:pic>
      <p:pic>
        <p:nvPicPr>
          <p:cNvPr id="60" name="Grafik 59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3C19FD00-3C1A-4D6F-9B3E-36CA51B5489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900" y="2620322"/>
            <a:ext cx="190525" cy="167205"/>
          </a:xfrm>
          <a:prstGeom prst="rect">
            <a:avLst/>
          </a:prstGeom>
        </p:spPr>
      </p:pic>
      <p:pic>
        <p:nvPicPr>
          <p:cNvPr id="61" name="Grafik 60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F3ABC906-6CE5-4A29-93D3-61E25468588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259" y="3585132"/>
            <a:ext cx="133506" cy="122617"/>
          </a:xfrm>
          <a:prstGeom prst="rect">
            <a:avLst/>
          </a:prstGeom>
        </p:spPr>
      </p:pic>
      <p:pic>
        <p:nvPicPr>
          <p:cNvPr id="62" name="Grafik 61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BD7D424F-7AF7-4DB0-B12B-888EBB67067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259" y="3878049"/>
            <a:ext cx="108474" cy="87086"/>
          </a:xfrm>
          <a:prstGeom prst="rect">
            <a:avLst/>
          </a:prstGeom>
        </p:spPr>
      </p:pic>
      <p:pic>
        <p:nvPicPr>
          <p:cNvPr id="63" name="Grafik 62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739087DB-2139-43B3-8F0D-27A319EF4FA8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604" y="4105699"/>
            <a:ext cx="104997" cy="174172"/>
          </a:xfrm>
          <a:prstGeom prst="rect">
            <a:avLst/>
          </a:prstGeom>
        </p:spPr>
      </p:pic>
      <p:pic>
        <p:nvPicPr>
          <p:cNvPr id="64" name="Grafik 63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E0E53DA5-66A0-4AEA-BD29-AE6B458B9382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342" y="4349954"/>
            <a:ext cx="209299" cy="160238"/>
          </a:xfrm>
          <a:prstGeom prst="rect">
            <a:avLst/>
          </a:prstGeom>
        </p:spPr>
      </p:pic>
      <p:pic>
        <p:nvPicPr>
          <p:cNvPr id="65" name="Grafik 64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85D4F879-796C-44E2-9B28-4C84A3B33389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427" y="4603134"/>
            <a:ext cx="127248" cy="115650"/>
          </a:xfrm>
          <a:prstGeom prst="rect">
            <a:avLst/>
          </a:prstGeom>
        </p:spPr>
      </p:pic>
      <p:pic>
        <p:nvPicPr>
          <p:cNvPr id="66" name="Grafik 65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579046F7-0D3A-46EA-A7B4-432085F2D0D2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756" y="1388577"/>
            <a:ext cx="1645236" cy="115953"/>
          </a:xfrm>
          <a:prstGeom prst="rect">
            <a:avLst/>
          </a:prstGeom>
        </p:spPr>
      </p:pic>
      <p:pic>
        <p:nvPicPr>
          <p:cNvPr id="67" name="Grafik 66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4EBBEA51-E947-436D-8AA6-C67371A77509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917" y="2603288"/>
            <a:ext cx="175098" cy="222864"/>
          </a:xfrm>
          <a:prstGeom prst="rect">
            <a:avLst/>
          </a:prstGeom>
        </p:spPr>
      </p:pic>
      <p:pic>
        <p:nvPicPr>
          <p:cNvPr id="68" name="Grafik 67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5CF30EF8-E3E9-4E6D-9667-9D5E8C1B5330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739" y="3216151"/>
            <a:ext cx="100825" cy="115650"/>
          </a:xfrm>
          <a:prstGeom prst="rect">
            <a:avLst/>
          </a:prstGeom>
        </p:spPr>
      </p:pic>
      <p:pic>
        <p:nvPicPr>
          <p:cNvPr id="69" name="Grafik 68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93154F96-7D8E-42E6-B134-BA8B557BC94B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549" y="3216151"/>
            <a:ext cx="128116" cy="116102"/>
          </a:xfrm>
          <a:prstGeom prst="rect">
            <a:avLst/>
          </a:prstGeom>
        </p:spPr>
      </p:pic>
      <p:pic>
        <p:nvPicPr>
          <p:cNvPr id="70" name="Grafik 69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9A116711-4F5A-4F27-8A11-C2AC0445C392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237" y="3216603"/>
            <a:ext cx="127416" cy="153870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F7382956-B25E-4CDE-8452-4F8E820994F0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445" y="4059032"/>
            <a:ext cx="920208" cy="742082"/>
          </a:xfrm>
          <a:prstGeom prst="rect">
            <a:avLst/>
          </a:prstGeom>
        </p:spPr>
      </p:pic>
      <p:pic>
        <p:nvPicPr>
          <p:cNvPr id="72" name="Inhaltsplatzhalter 4">
            <a:extLst>
              <a:ext uri="{FF2B5EF4-FFF2-40B4-BE49-F238E27FC236}">
                <a16:creationId xmlns:a16="http://schemas.microsoft.com/office/drawing/2014/main" id="{7ADB11D5-2B7D-4087-A645-90E19BFAE948}"/>
              </a:ext>
            </a:extLst>
          </p:cNvPr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39348" y="2214395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3034E1C-023E-4E61-900E-84DE89B6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Geometrische Beiwerte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9B081C-6426-4860-A6EB-9F59DB3012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3" name="Inhaltsplatzhalter 4">
            <a:extLst>
              <a:ext uri="{FF2B5EF4-FFF2-40B4-BE49-F238E27FC236}">
                <a16:creationId xmlns:a16="http://schemas.microsoft.com/office/drawing/2014/main" id="{C5DF48DD-3029-4E8D-A026-5846D6FD3035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1897" y="1375938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" name="Grafik 74" descr="\documentclass{article}&#10;\usepackage{amsmath}&#10;\pagestyle{empty}&#10;\begin{document}&#10;Geometrische Beiwerte&#10;&#10;&#10;&#10;\end{document}" title="IguanaTex Bitmap Display">
            <a:extLst>
              <a:ext uri="{FF2B5EF4-FFF2-40B4-BE49-F238E27FC236}">
                <a16:creationId xmlns:a16="http://schemas.microsoft.com/office/drawing/2014/main" id="{49064FF1-ACC2-4787-BA16-67322F7B5096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526" y="1914602"/>
            <a:ext cx="1080653" cy="79495"/>
          </a:xfrm>
          <a:prstGeom prst="rect">
            <a:avLst/>
          </a:prstGeom>
        </p:spPr>
      </p:pic>
      <p:pic>
        <p:nvPicPr>
          <p:cNvPr id="78" name="Grafik 77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0CC0FBF5-9F95-489D-B6A4-651CE10A9AC4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585" y="2432452"/>
            <a:ext cx="110342" cy="115200"/>
          </a:xfrm>
          <a:prstGeom prst="rect">
            <a:avLst/>
          </a:prstGeom>
        </p:spPr>
      </p:pic>
      <p:pic>
        <p:nvPicPr>
          <p:cNvPr id="79" name="Grafik 78" descr="\documentclass{article}&#10;\usepackage{amsmath}&#10;\pagestyle{empty}&#10;\begin{document}&#10;$$[C_\mathrm{A},C_\mathrm{W},C_\mathrm{Q}]^T$$&#10;&#10;&#10;&#10;\end{document}" title="IguanaTex Bitmap Display">
            <a:extLst>
              <a:ext uri="{FF2B5EF4-FFF2-40B4-BE49-F238E27FC236}">
                <a16:creationId xmlns:a16="http://schemas.microsoft.com/office/drawing/2014/main" id="{8F251A24-DC1B-4793-9F0D-FF9636C1C45A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856" y="2113704"/>
            <a:ext cx="610698" cy="115953"/>
          </a:xfrm>
          <a:prstGeom prst="rect">
            <a:avLst/>
          </a:prstGeom>
        </p:spPr>
      </p:pic>
      <p:pic>
        <p:nvPicPr>
          <p:cNvPr id="91" name="Grafik 90" descr="\documentclass{article}&#10;\usepackage{amsmath}&#10;\pagestyle{empty}&#10;\begin{document}&#10;$$[C_\mathrm{l},C_\mathrm{m},C_\mathrm{n}]^T$$&#10;&#10;&#10;&#10;\end{document}" title="IguanaTex Bitmap Display">
            <a:extLst>
              <a:ext uri="{FF2B5EF4-FFF2-40B4-BE49-F238E27FC236}">
                <a16:creationId xmlns:a16="http://schemas.microsoft.com/office/drawing/2014/main" id="{850A1B0A-A1B6-444B-BE23-580109A141BD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022" y="2699298"/>
            <a:ext cx="542366" cy="113076"/>
          </a:xfrm>
          <a:prstGeom prst="rect">
            <a:avLst/>
          </a:prstGeom>
        </p:spPr>
      </p:pic>
      <p:pic>
        <p:nvPicPr>
          <p:cNvPr id="98" name="Grafik 97">
            <a:extLst>
              <a:ext uri="{FF2B5EF4-FFF2-40B4-BE49-F238E27FC236}">
                <a16:creationId xmlns:a16="http://schemas.microsoft.com/office/drawing/2014/main" id="{AF81F0E8-8D18-4BEA-8D81-33FCC3261EFB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951" y="2239931"/>
            <a:ext cx="961570" cy="49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9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D2FE-577B-4A1D-8F84-661DEE2C9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Kräfte und Momente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121521-8B71-4970-81EC-4062990392F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95D51E6F-5C36-4B36-BAF7-D1C7D2F5ECD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5460" y="1369601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Grafik 4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C56358F8-2FE2-4E8F-949C-A451C85F03E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574" y="1917069"/>
            <a:ext cx="1132755" cy="93862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Geometrische Beiwerte&#10;&#10;&#10;&#10;\end{document}" title="IguanaTex Bitmap Display">
            <a:extLst>
              <a:ext uri="{FF2B5EF4-FFF2-40B4-BE49-F238E27FC236}">
                <a16:creationId xmlns:a16="http://schemas.microsoft.com/office/drawing/2014/main" id="{139B802C-6E9D-44EE-AC2E-1F9096D48A9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972" y="1927827"/>
            <a:ext cx="1080653" cy="79495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B8BEFF3F-8A36-4142-B3C9-326FD38415D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590" y="3763223"/>
            <a:ext cx="916731" cy="115451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AF70BD8F-605B-40CE-A800-B39636FF2A9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598" y="3940762"/>
            <a:ext cx="755927" cy="119062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40974284-2A23-4D28-993B-D72B9BF552E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031" y="2445677"/>
            <a:ext cx="110342" cy="115200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$[C_\mathrm{A},C_\mathrm{W},C_\mathrm{Q}]^T$$&#10;&#10;&#10;&#10;\end{document}" title="IguanaTex Bitmap Display">
            <a:extLst>
              <a:ext uri="{FF2B5EF4-FFF2-40B4-BE49-F238E27FC236}">
                <a16:creationId xmlns:a16="http://schemas.microsoft.com/office/drawing/2014/main" id="{24E38D42-0329-486C-A7FD-2F452F423E1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302" y="2126929"/>
            <a:ext cx="610698" cy="115953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6F102C7A-EF25-4143-9C28-E111A49FE4C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363" y="1663080"/>
            <a:ext cx="174371" cy="192122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DD76A0C3-02FF-41E9-B767-C89CFD155AB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346" y="1694103"/>
            <a:ext cx="100825" cy="115650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65F54747-3C6E-4715-B0E7-776571A382F7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345" y="2049148"/>
            <a:ext cx="127248" cy="115650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95F7D710-4439-4FB8-9392-A2F2E335413E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345" y="2343349"/>
            <a:ext cx="126553" cy="153271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AED28DCA-7D58-4503-995B-E4808E768631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346" y="2620947"/>
            <a:ext cx="190525" cy="167205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B64BA519-222C-4FD6-B2E3-BD80B7F32F06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705" y="3585757"/>
            <a:ext cx="133506" cy="122617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C267F468-7DBD-45CB-9586-577D81B1B015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705" y="3878674"/>
            <a:ext cx="108474" cy="87086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4B82C3E0-F8DD-4092-9A0E-03063F4F3009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050" y="4106324"/>
            <a:ext cx="104997" cy="174172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6D5050D9-C4FF-482E-8E45-47BD414D1BDD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788" y="4350579"/>
            <a:ext cx="209299" cy="160238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88EA2DC0-14DB-4129-8CC3-24C51C1F09C5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873" y="4603759"/>
            <a:ext cx="127248" cy="115650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1A05FC62-83AE-4855-AFFB-B6BD02D6888B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202" y="1389202"/>
            <a:ext cx="1645236" cy="115953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$[C_\mathrm{l},C_\mathrm{m},C_\mathrm{n}]^T$$&#10;&#10;&#10;&#10;\end{document}" title="IguanaTex Bitmap Display">
            <a:extLst>
              <a:ext uri="{FF2B5EF4-FFF2-40B4-BE49-F238E27FC236}">
                <a16:creationId xmlns:a16="http://schemas.microsoft.com/office/drawing/2014/main" id="{CABA388A-FFBD-4298-A0F5-B68FBFFBF491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468" y="2712523"/>
            <a:ext cx="542366" cy="113076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B9A97181-E814-471F-B9DC-B1A2AA7CC029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363" y="2603913"/>
            <a:ext cx="175098" cy="222864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0F182656-232C-417C-90EC-8EC872226162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85" y="3216776"/>
            <a:ext cx="100825" cy="115650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2ABF5099-3AB9-4239-AE82-3F974B10CA60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995" y="3216776"/>
            <a:ext cx="128116" cy="116102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9740C314-8C07-4A16-8147-10D04942918F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683" y="3217228"/>
            <a:ext cx="127416" cy="15387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D97CDD0D-55FA-4806-9459-11F29C0701B1}"/>
              </a:ext>
            </a:extLst>
          </p:cNvPr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891" y="4059657"/>
            <a:ext cx="920208" cy="742082"/>
          </a:xfrm>
          <a:prstGeom prst="rect">
            <a:avLst/>
          </a:prstGeom>
        </p:spPr>
      </p:pic>
      <p:pic>
        <p:nvPicPr>
          <p:cNvPr id="28" name="Inhaltsplatzhalter 4">
            <a:extLst>
              <a:ext uri="{FF2B5EF4-FFF2-40B4-BE49-F238E27FC236}">
                <a16:creationId xmlns:a16="http://schemas.microsoft.com/office/drawing/2014/main" id="{5CE16BFB-3BB2-4021-818A-92F8A0CF9C4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2794" y="2215020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E501D4C8-0E38-4E9D-86FC-3CFF388F8723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397" y="2253156"/>
            <a:ext cx="961570" cy="493113"/>
          </a:xfrm>
          <a:prstGeom prst="rect">
            <a:avLst/>
          </a:prstGeom>
        </p:spPr>
      </p:pic>
      <p:pic>
        <p:nvPicPr>
          <p:cNvPr id="30" name="Inhaltsplatzhalter 4">
            <a:extLst>
              <a:ext uri="{FF2B5EF4-FFF2-40B4-BE49-F238E27FC236}">
                <a16:creationId xmlns:a16="http://schemas.microsoft.com/office/drawing/2014/main" id="{7309BD2A-C3DF-4F37-AA0B-E9CE19B47468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3486" y="1369601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" name="Grafik 30" descr="\documentclass{article}&#10;\usepackage{amsmath}&#10;\pagestyle{empty}&#10;\begin{document}&#10;Triebwerk und Aerodynamische\\&#10;&#10;&#10;&#10;\end{document}" title="IguanaTex Bitmap Display">
            <a:extLst>
              <a:ext uri="{FF2B5EF4-FFF2-40B4-BE49-F238E27FC236}">
                <a16:creationId xmlns:a16="http://schemas.microsoft.com/office/drawing/2014/main" id="{F43B436A-7301-4589-9CB7-3FBFE7E2852F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531" y="1927827"/>
            <a:ext cx="1080653" cy="72345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&#10;Kräfte und Momente&#10;&#10;&#10;\end{document}" title="IguanaTex Bitmap Display">
            <a:extLst>
              <a:ext uri="{FF2B5EF4-FFF2-40B4-BE49-F238E27FC236}">
                <a16:creationId xmlns:a16="http://schemas.microsoft.com/office/drawing/2014/main" id="{09A8E1B5-0711-4516-AA8A-0A0C4CBB46A2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724" y="2073466"/>
            <a:ext cx="679444" cy="53463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42A6021C-F383-4556-B903-94D45D5D8D6A}"/>
              </a:ext>
            </a:extLst>
          </p:cNvPr>
          <p:cNvPicPr>
            <a:picLocks noChangeAspect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08" y="2253157"/>
            <a:ext cx="788760" cy="57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6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1B222C-AB79-4DC4-BF32-BA2B838E5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Arbeitspunkt und Linearisierung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85474D-992D-48DF-8FE7-CA0F1F38C38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Ermittlung des Arbeitspunktes: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Freiheitsgrade noch vorhanden für die Suche der Ruhelage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Lösung des Gleichungssystems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Linearisierung der System- und Eingangsmatrix: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0" indent="0"/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\underline{\dot{x}}_\mathrm{f} = \underline{f}(\underline{x}_\mathrm{f_{ap}},\underline{u}_\mathrm{f_{ap}}) = \underline{0}$&#10;&#10;&#10;&#10;\end{document}" title="IguanaTex Bitmap Display">
            <a:extLst>
              <a:ext uri="{FF2B5EF4-FFF2-40B4-BE49-F238E27FC236}">
                <a16:creationId xmlns:a16="http://schemas.microsoft.com/office/drawing/2014/main" id="{0655B5D2-4A28-49F8-97F4-A8FB2596E43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417340"/>
            <a:ext cx="1743086" cy="226971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begin{bmatrix} &#10;\underline{f}(\underline{x}_\mathrm{f_{ap}},\underline{u}_\mathrm{f_{ap}}) \\&#10;\dot{\psi} \\&#10;u_\mathrm{ap} - u_\mathrm{soll}\\&#10;\phi_\mathrm{ap}\\&#10;\psi_\mathrm{ap}\\&#10;h^\mathcal{G}_\mathrm{ap} -h^\mathcal{G}_\mathrm{soll}&#10;\end{bmatrix} = \underline{0}$&#10;&#10;&#10;\end{document}" title="IguanaTex Bitmap Display">
            <a:extLst>
              <a:ext uri="{FF2B5EF4-FFF2-40B4-BE49-F238E27FC236}">
                <a16:creationId xmlns:a16="http://schemas.microsoft.com/office/drawing/2014/main" id="{AC269188-946E-4D54-991A-6EFE8A8E544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497460"/>
            <a:ext cx="1217796" cy="1130731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underline{\dot{x}}_\mathrm{f} = \textbf{A}_\mathrm{f}\underline{x}_\mathrm{f} + \textbf{B}_\mathrm{f}\underline{u}_\mathrm{f}$&#10;&#10;&#10;&#10;\end{document}" title="IguanaTex Bitmap Display">
            <a:extLst>
              <a:ext uri="{FF2B5EF4-FFF2-40B4-BE49-F238E27FC236}">
                <a16:creationId xmlns:a16="http://schemas.microsoft.com/office/drawing/2014/main" id="{C0BF9A4F-45DC-4B66-9046-B792E431B34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63094"/>
            <a:ext cx="1453028" cy="179657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$\textbf{A}_\mathrm{f} = \dfrac{\partial \underline{f}(\underline{x}_\mathrm{f},\underline{u}_\mathrm{f})}{\partial \underline{x}_\mathrm{f}}_{|\underline{x}_\mathrm{f_{ap}},\underline{u}_\mathrm{f_{ap}}} $&#10;&#10;&#10;&#10;\end{document}" title="IguanaTex Bitmap Display">
            <a:extLst>
              <a:ext uri="{FF2B5EF4-FFF2-40B4-BE49-F238E27FC236}">
                <a16:creationId xmlns:a16="http://schemas.microsoft.com/office/drawing/2014/main" id="{59474CB6-9563-40E7-9444-494D4391381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9" y="4297660"/>
            <a:ext cx="1964555" cy="558559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textbf{B}_\mathrm{f} = \dfrac{\partial \underline{f}(\underline{x}_\mathrm{f},\underline{u}_\mathrm{f})}{\partial \underline{u}_\mathrm{f}}_{|\underline{x}_\mathrm{f_{ap}},\underline{u}_\mathrm{f_{ap}}} $&#10;&#10;&#10;\end{document}" title="IguanaTex Bitmap Display">
            <a:extLst>
              <a:ext uri="{FF2B5EF4-FFF2-40B4-BE49-F238E27FC236}">
                <a16:creationId xmlns:a16="http://schemas.microsoft.com/office/drawing/2014/main" id="{B5667598-941A-4B4A-A913-92BD1BC4AEB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434" y="4297659"/>
            <a:ext cx="1954971" cy="558171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E10CAA4F-CDB0-4C1A-A59D-C7AA03E301A2}"/>
              </a:ext>
            </a:extLst>
          </p:cNvPr>
          <p:cNvSpPr/>
          <p:nvPr/>
        </p:nvSpPr>
        <p:spPr>
          <a:xfrm>
            <a:off x="7092280" y="2209429"/>
            <a:ext cx="1690494" cy="122413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\documentclass{article}&#10;\usepackage{amsmath}&#10;\pagestyle{empty}&#10;\begin{document}&#10; $h^\mathcal{G}_\mathrm{soll} = 5000 \mathrm{m}$&#10;&#10;&#10;&#10;\end{document}" title="IguanaTex Bitmap Display">
            <a:extLst>
              <a:ext uri="{FF2B5EF4-FFF2-40B4-BE49-F238E27FC236}">
                <a16:creationId xmlns:a16="http://schemas.microsoft.com/office/drawing/2014/main" id="{DFD4171B-5FC9-48C2-B972-9312D741C84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597" y="2343860"/>
            <a:ext cx="1488457" cy="307200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u_\mathrm{soll} = 150 \mathrm{m/s}$&#10;&#10;&#10;&#10;\end{document}" title="IguanaTex Bitmap Display">
            <a:extLst>
              <a:ext uri="{FF2B5EF4-FFF2-40B4-BE49-F238E27FC236}">
                <a16:creationId xmlns:a16="http://schemas.microsoft.com/office/drawing/2014/main" id="{EDB30E8C-A9BC-4423-9DCB-ECA3E6A3DFF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396" y="2952844"/>
            <a:ext cx="1590857" cy="25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04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583F-2B81-4C61-8DB7-27A750B7D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Nominelles Modell der beiden Flugzeuge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309B43-643B-409C-BB4E-516E464932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1350000"/>
            <a:ext cx="8424000" cy="3810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Zustand und Stellgröße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System- und Eingangsmatrix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Ausgang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$\underline{x} = [&#10;\underline{v}_\mathrm{f_1},\underline{\omega}_\mathrm{f_1},\underline{\varphi}_\mathrm{f_1},h^\mathcal{G}_\mathrm{f_1},&#10;\underline{v}_\mathrm{f_2},\underline{\omega}_\mathrm{f_2},\underline{\varphi}_\mathrm{f_2},h^\mathcal{G}_\mathrm{f_2}&#10;]^T$&#10;&#10;&#10;&#10;\end{document}" title="IguanaTex Bitmap Display">
            <a:extLst>
              <a:ext uri="{FF2B5EF4-FFF2-40B4-BE49-F238E27FC236}">
                <a16:creationId xmlns:a16="http://schemas.microsoft.com/office/drawing/2014/main" id="{03DA41AB-566B-432D-82DF-F0E0DB60CDE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01" y="1726339"/>
            <a:ext cx="3439942" cy="275439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$\underline{u} = [ \eta_\mathrm{f_1},\sigma_\mathrm{f_{f_1}}, \xi_\mathrm{f_1} , \zeta_\mathrm{f_1}, \eta_\mathrm{f_2},\sigma_\mathrm{f_{f_2}}, \xi_\mathrm{f_2} , \zeta_\mathrm{f_2} ]^T$&#10;&#10;&#10;&#10;\end{document}" title="IguanaTex Bitmap Display">
            <a:extLst>
              <a:ext uri="{FF2B5EF4-FFF2-40B4-BE49-F238E27FC236}">
                <a16:creationId xmlns:a16="http://schemas.microsoft.com/office/drawing/2014/main" id="{FA3607B0-5DD1-48AC-963A-29FDA39323B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444" y="1739733"/>
            <a:ext cx="3147062" cy="244451"/>
          </a:xfrm>
          <a:prstGeom prst="rect">
            <a:avLst/>
          </a:prstGeom>
        </p:spPr>
      </p:pic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4C86E45F-0B89-4D8D-8289-C0E0BAFBF95E}"/>
              </a:ext>
            </a:extLst>
          </p:cNvPr>
          <p:cNvSpPr/>
          <p:nvPr/>
        </p:nvSpPr>
        <p:spPr>
          <a:xfrm rot="5400000">
            <a:off x="1684340" y="1455422"/>
            <a:ext cx="275439" cy="13681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Geschweifte Klammer rechts 10">
            <a:extLst>
              <a:ext uri="{FF2B5EF4-FFF2-40B4-BE49-F238E27FC236}">
                <a16:creationId xmlns:a16="http://schemas.microsoft.com/office/drawing/2014/main" id="{3872A64D-1C5C-4974-A516-832070A09C95}"/>
              </a:ext>
            </a:extLst>
          </p:cNvPr>
          <p:cNvSpPr/>
          <p:nvPr/>
        </p:nvSpPr>
        <p:spPr>
          <a:xfrm rot="5400000">
            <a:off x="3138132" y="1455421"/>
            <a:ext cx="275439" cy="13681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Geschweifte Klammer rechts 11">
            <a:extLst>
              <a:ext uri="{FF2B5EF4-FFF2-40B4-BE49-F238E27FC236}">
                <a16:creationId xmlns:a16="http://schemas.microsoft.com/office/drawing/2014/main" id="{015882F5-736B-4000-96B0-BAC7E5F6ACBA}"/>
              </a:ext>
            </a:extLst>
          </p:cNvPr>
          <p:cNvSpPr/>
          <p:nvPr/>
        </p:nvSpPr>
        <p:spPr>
          <a:xfrm rot="5400000">
            <a:off x="5206727" y="1478280"/>
            <a:ext cx="275439" cy="131051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F3D217E9-5983-469C-8061-F74D83E10FFC}"/>
              </a:ext>
            </a:extLst>
          </p:cNvPr>
          <p:cNvSpPr/>
          <p:nvPr/>
        </p:nvSpPr>
        <p:spPr>
          <a:xfrm rot="5400000">
            <a:off x="6558516" y="1517672"/>
            <a:ext cx="275439" cy="122413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 descr="\documentclass{article}&#10;\usepackage{amsmath}&#10;\pagestyle{empty}&#10;\begin{document}&#10;&#10;Passagierflugzeug&#10;&#10;&#10;\end{document}" title="IguanaTex Bitmap Display">
            <a:extLst>
              <a:ext uri="{FF2B5EF4-FFF2-40B4-BE49-F238E27FC236}">
                <a16:creationId xmlns:a16="http://schemas.microsoft.com/office/drawing/2014/main" id="{81A6C187-E405-4369-9F2F-6172DAF6A9E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798" y="2330048"/>
            <a:ext cx="1152130" cy="138718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&#10;Passagierflugzeug&#10;&#10;&#10;\end{document}" title="IguanaTex Bitmap Display">
            <a:extLst>
              <a:ext uri="{FF2B5EF4-FFF2-40B4-BE49-F238E27FC236}">
                <a16:creationId xmlns:a16="http://schemas.microsoft.com/office/drawing/2014/main" id="{7C64BFD7-E333-41E2-A5B2-78F16D4D2EF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3" y="2344151"/>
            <a:ext cx="1152130" cy="138718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&#10;Tanker&#10;&#10;&#10;\end{document}" title="IguanaTex Bitmap Display">
            <a:extLst>
              <a:ext uri="{FF2B5EF4-FFF2-40B4-BE49-F238E27FC236}">
                <a16:creationId xmlns:a16="http://schemas.microsoft.com/office/drawing/2014/main" id="{7C5F27C9-2744-4899-BB71-03DE09FED05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374" y="2330048"/>
            <a:ext cx="452645" cy="108452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&#10;Tanker&#10;&#10;&#10;\end{document}" title="IguanaTex Bitmap Display">
            <a:extLst>
              <a:ext uri="{FF2B5EF4-FFF2-40B4-BE49-F238E27FC236}">
                <a16:creationId xmlns:a16="http://schemas.microsoft.com/office/drawing/2014/main" id="{B8AC5CE0-6389-4B25-92C7-316A6324364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416" y="2345181"/>
            <a:ext cx="452645" cy="108452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&#10;$\textbf{A} = \begin{bmatrix} &#10;\textbf{A}_\mathrm{f_1}&amp; \textbf{0}_{n_f\times n_f}\\&#10;\textbf{0}_{n_f\times n_f} &amp; \textbf{A}_\mathrm{f_2}&#10;\end{bmatrix}\\$&#10;&#10;&#10;\end{document}" title="IguanaTex Bitmap Display">
            <a:extLst>
              <a:ext uri="{FF2B5EF4-FFF2-40B4-BE49-F238E27FC236}">
                <a16:creationId xmlns:a16="http://schemas.microsoft.com/office/drawing/2014/main" id="{67A13CAF-D63A-4C3B-860B-536FCD8E026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73" y="3116279"/>
            <a:ext cx="1945371" cy="455314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&#10;$\textbf{B} = \begin{bmatrix} &#10;\textbf{B}_\mathrm{f_1}&amp; \textbf{0}_{n_f\times m_f}\\&#10;\textbf{0}_{n_f\times m_f} &amp; \textbf{B}_\mathrm{f_2}&#10;\end{bmatrix}$&#10;&#10;&#10;\end{document}" title="IguanaTex Bitmap Display">
            <a:extLst>
              <a:ext uri="{FF2B5EF4-FFF2-40B4-BE49-F238E27FC236}">
                <a16:creationId xmlns:a16="http://schemas.microsoft.com/office/drawing/2014/main" id="{37FBDDFB-4697-4F1A-8DD2-B80BE252827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042" y="3140800"/>
            <a:ext cx="1909374" cy="430793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&#10;$\underline{y} = \begin{bmatrix} \underline{y}_\mathrm{1}\\\underline{y}_\mathrm{2}  \end{bmatrix}  = \Tilde{\textbf{C}}\underline{x},$&#10;&#10;&#10;\end{document}" title="IguanaTex Bitmap Display">
            <a:extLst>
              <a:ext uri="{FF2B5EF4-FFF2-40B4-BE49-F238E27FC236}">
                <a16:creationId xmlns:a16="http://schemas.microsoft.com/office/drawing/2014/main" id="{F681E396-E2AF-4612-BFEC-28E12C4ED7FC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158" y="4365000"/>
            <a:ext cx="1310520" cy="477708"/>
          </a:xfrm>
          <a:prstGeom prst="rect">
            <a:avLst/>
          </a:prstGeom>
        </p:spPr>
      </p:pic>
      <p:pic>
        <p:nvPicPr>
          <p:cNvPr id="34" name="Grafik 33" descr="\documentclass{article}&#10;\usepackage{amsmath}&#10;\pagestyle{empty}&#10;\begin{document}&#10;&#10;$\underline{y}_\mathrm{1} = \begin{bmatrix} u_\mathrm{f_1}\\\phi_\mathrm{f_1}\\ \theta_\mathrm{f_1}\\ h^\mathcal{G}_\mathrm{f_1} \end{bmatrix}$&#10;&#10;&#10;\end{document}" title="IguanaTex Bitmap Display">
            <a:extLst>
              <a:ext uri="{FF2B5EF4-FFF2-40B4-BE49-F238E27FC236}">
                <a16:creationId xmlns:a16="http://schemas.microsoft.com/office/drawing/2014/main" id="{847B4E9F-F186-41C4-A70C-0D42C8D19E09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20" y="4179425"/>
            <a:ext cx="872914" cy="919543"/>
          </a:xfrm>
          <a:prstGeom prst="rect">
            <a:avLst/>
          </a:prstGeom>
        </p:spPr>
      </p:pic>
      <p:pic>
        <p:nvPicPr>
          <p:cNvPr id="37" name="Grafik 36" descr="\documentclass{article}&#10;\usepackage{amsmath}&#10;\pagestyle{empty}&#10;\begin{document}&#10;&#10;$\underline{y}_\mathrm{2} = \begin{bmatrix} u_\mathrm{f_1}-u_\mathrm{f_2}\\ \phi_\mathrm{f_1} -\phi_\mathrm{f_2}\\\theta_\mathrm{f_1}-\theta_\mathrm{f_2}\\ h^\mathcal{G}_\mathrm{f_1} - h^\mathcal{G}_\mathrm{f_2} \end{bmatrix}$&#10;&#10;&#10;\end{document}" title="IguanaTex Bitmap Display">
            <a:extLst>
              <a:ext uri="{FF2B5EF4-FFF2-40B4-BE49-F238E27FC236}">
                <a16:creationId xmlns:a16="http://schemas.microsoft.com/office/drawing/2014/main" id="{C3DA6769-A0B7-4AF7-8CFD-910393FA6A86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328" y="4176533"/>
            <a:ext cx="1349005" cy="92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55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F96555-00D2-486F-9181-E9D7A8A34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Nominelle Strecke mit Windstörung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7BFA470-6918-4ADE-8637-51F77ACEB1E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317144"/>
            <a:ext cx="6054545" cy="3532620"/>
          </a:xfrm>
        </p:spPr>
      </p:pic>
      <p:pic>
        <p:nvPicPr>
          <p:cNvPr id="7" name="Grafik 6" descr="\documentclass{article}&#10;\usepackage{amsmath}&#10;\pagestyle{empty}&#10;\begin{document}&#10;&#10;Stellgrößenbeschränkung&#10;&#10;&#10;\end{document}" title="IguanaTex Bitmap Display">
            <a:extLst>
              <a:ext uri="{FF2B5EF4-FFF2-40B4-BE49-F238E27FC236}">
                <a16:creationId xmlns:a16="http://schemas.microsoft.com/office/drawing/2014/main" id="{F52B7E39-0F54-4BD0-9800-FC59BB8DB4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61" y="2647590"/>
            <a:ext cx="1000723" cy="84967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Tanker&#10;&#10;&#10;&#10;\end{document}" title="IguanaTex Bitmap Display">
            <a:extLst>
              <a:ext uri="{FF2B5EF4-FFF2-40B4-BE49-F238E27FC236}">
                <a16:creationId xmlns:a16="http://schemas.microsoft.com/office/drawing/2014/main" id="{730CCF78-57FF-417A-B78A-AD979B6F7D9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177" y="2690073"/>
            <a:ext cx="529646" cy="126290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Passagierflugzeug&#10;&#10;&#10;&#10;\end{document}" title="IguanaTex Bitmap Display">
            <a:extLst>
              <a:ext uri="{FF2B5EF4-FFF2-40B4-BE49-F238E27FC236}">
                <a16:creationId xmlns:a16="http://schemas.microsoft.com/office/drawing/2014/main" id="{7E904CC1-4CCD-4A4A-9314-81C1A5DCE30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4585692"/>
            <a:ext cx="1193520" cy="143701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\Tilde{u}}$&#10;&#10;&#10;&#10;\end{document}" title="IguanaTex Bitmap Display">
            <a:extLst>
              <a:ext uri="{FF2B5EF4-FFF2-40B4-BE49-F238E27FC236}">
                <a16:creationId xmlns:a16="http://schemas.microsoft.com/office/drawing/2014/main" id="{596AC9AE-4BF3-4C23-A759-F1AE1922E15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816363"/>
            <a:ext cx="145371" cy="209371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A00B12C1-0A03-4876-A920-146F0997EEA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423" y="2892571"/>
            <a:ext cx="145658" cy="152418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$\underline{x}_\mathrm{f_1}$&#10;&#10;&#10;&#10;\end{document}" title="IguanaTex Bitmap Display">
            <a:extLst>
              <a:ext uri="{FF2B5EF4-FFF2-40B4-BE49-F238E27FC236}">
                <a16:creationId xmlns:a16="http://schemas.microsoft.com/office/drawing/2014/main" id="{4106B447-45E4-4353-B7C1-B13AEC3CA87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9" y="1921397"/>
            <a:ext cx="278491" cy="200163"/>
          </a:xfrm>
          <a:prstGeom prst="rect">
            <a:avLst/>
          </a:prstGeom>
        </p:spPr>
      </p:pic>
      <p:pic>
        <p:nvPicPr>
          <p:cNvPr id="35" name="Grafik 34" descr="\documentclass{article}&#10;\usepackage{amsmath}&#10;\pagestyle{empty}&#10;\begin{document}&#10;$\underline{x}_\mathrm{f_2}$&#10;&#10;&#10;&#10;\end{document}" title="IguanaTex Bitmap Display">
            <a:extLst>
              <a:ext uri="{FF2B5EF4-FFF2-40B4-BE49-F238E27FC236}">
                <a16:creationId xmlns:a16="http://schemas.microsoft.com/office/drawing/2014/main" id="{8C76A75D-2380-459A-AF67-D01D9B96E44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773" y="4188486"/>
            <a:ext cx="283072" cy="200163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underline{\Tilde{u}}_\mathrm{f_1}$&#10;&#10;&#10;&#10;\end{document}" title="IguanaTex Bitmap Display">
            <a:extLst>
              <a:ext uri="{FF2B5EF4-FFF2-40B4-BE49-F238E27FC236}">
                <a16:creationId xmlns:a16="http://schemas.microsoft.com/office/drawing/2014/main" id="{0C0EBEB8-CBB5-47B2-88BE-2044BEF2791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416" y="2606991"/>
            <a:ext cx="278491" cy="258008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underline{\Tilde{u}}_\mathrm{f_2}$&#10;&#10;&#10;&#10;\end{document}" title="IguanaTex Bitmap Display">
            <a:extLst>
              <a:ext uri="{FF2B5EF4-FFF2-40B4-BE49-F238E27FC236}">
                <a16:creationId xmlns:a16="http://schemas.microsoft.com/office/drawing/2014/main" id="{729DEE2D-ACCA-44B5-8768-0CC3DB6534C9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415" y="3361556"/>
            <a:ext cx="283072" cy="258008"/>
          </a:xfrm>
          <a:prstGeom prst="rect">
            <a:avLst/>
          </a:prstGeom>
        </p:spPr>
      </p:pic>
      <p:pic>
        <p:nvPicPr>
          <p:cNvPr id="37" name="Grafik 36" descr="\documentclass{article}&#10;\usepackage{amsmath}&#10;\pagestyle{empty}&#10;\begin{document}&#10;$\underline{x}$&#10;&#10;&#10;&#10;\end{document}" title="IguanaTex Bitmap Display">
            <a:extLst>
              <a:ext uri="{FF2B5EF4-FFF2-40B4-BE49-F238E27FC236}">
                <a16:creationId xmlns:a16="http://schemas.microsoft.com/office/drawing/2014/main" id="{D15048AC-26E4-43F3-A2B1-8A28F26105F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662" y="2880824"/>
            <a:ext cx="145658" cy="152418"/>
          </a:xfrm>
          <a:prstGeom prst="rect">
            <a:avLst/>
          </a:prstGeom>
        </p:spPr>
      </p:pic>
      <p:pic>
        <p:nvPicPr>
          <p:cNvPr id="39" name="Grafik 38" descr="\documentclass{article}&#10;\usepackage{amsmath}&#10;\pagestyle{empty}&#10;\begin{document}&#10;$\underline{y}$&#10;&#10;&#10;&#10;\end{document}" title="IguanaTex Bitmap Display">
            <a:extLst>
              <a:ext uri="{FF2B5EF4-FFF2-40B4-BE49-F238E27FC236}">
                <a16:creationId xmlns:a16="http://schemas.microsoft.com/office/drawing/2014/main" id="{96E9DA0C-84CB-4C80-9720-C09FF4611739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742" y="2867780"/>
            <a:ext cx="133749" cy="201999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Modellgleichungen&#10;&#10;&#10;&#10;\end{document}" title="IguanaTex Bitmap Display">
            <a:extLst>
              <a:ext uri="{FF2B5EF4-FFF2-40B4-BE49-F238E27FC236}">
                <a16:creationId xmlns:a16="http://schemas.microsoft.com/office/drawing/2014/main" id="{5FC7CF39-2B45-4DC7-81BA-BB4206D66B0C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490" y="1544801"/>
            <a:ext cx="1088126" cy="122377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Modellgleichungen&#10;&#10;&#10;&#10;\end{document}" title="IguanaTex Bitmap Display">
            <a:extLst>
              <a:ext uri="{FF2B5EF4-FFF2-40B4-BE49-F238E27FC236}">
                <a16:creationId xmlns:a16="http://schemas.microsoft.com/office/drawing/2014/main" id="{341937EA-2332-4D8B-80CA-6CD009DD513F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124" y="3497187"/>
            <a:ext cx="1088126" cy="122377"/>
          </a:xfrm>
          <a:prstGeom prst="rect">
            <a:avLst/>
          </a:prstGeom>
        </p:spPr>
      </p:pic>
      <p:pic>
        <p:nvPicPr>
          <p:cNvPr id="41" name="Grafik 40" descr="\documentclass{article}&#10;\usepackage{amsmath}&#10;\pagestyle{empty}&#10;\begin{document}&#10;&#10;$\Tilde{\textbf{C}}$&#10;&#10;&#10;\end{document}" title="IguanaTex Bitmap Display">
            <a:extLst>
              <a:ext uri="{FF2B5EF4-FFF2-40B4-BE49-F238E27FC236}">
                <a16:creationId xmlns:a16="http://schemas.microsoft.com/office/drawing/2014/main" id="{315E39C9-EB06-47A6-A79C-3BE62C5887B9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003" y="3004969"/>
            <a:ext cx="92138" cy="122378"/>
          </a:xfrm>
          <a:prstGeom prst="rect">
            <a:avLst/>
          </a:prstGeom>
        </p:spPr>
      </p:pic>
      <p:pic>
        <p:nvPicPr>
          <p:cNvPr id="46" name="Grafik 45" descr="\documentclass{article}&#10;\usepackage{amsmath}&#10;\pagestyle{empty}&#10;\begin{document}&#10;&#10;$[\underline{v}_\mathrm{w_2},\underline{\omega}_\mathrm{w_2}]^T$&#10;&#10;&#10;\end{document}" title="IguanaTex Bitmap Display">
            <a:extLst>
              <a:ext uri="{FF2B5EF4-FFF2-40B4-BE49-F238E27FC236}">
                <a16:creationId xmlns:a16="http://schemas.microsoft.com/office/drawing/2014/main" id="{84832965-2F49-4787-8461-53FE2A54EE42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484" y="4481230"/>
            <a:ext cx="1175016" cy="300751"/>
          </a:xfrm>
          <a:prstGeom prst="rect">
            <a:avLst/>
          </a:prstGeom>
        </p:spPr>
      </p:pic>
      <p:pic>
        <p:nvPicPr>
          <p:cNvPr id="49" name="Grafik 48" descr="\documentclass{article}&#10;\usepackage{amsmath}&#10;\pagestyle{empty}&#10;\begin{document}&#10;&#10;$[\underline{v}_\mathrm{w_1},\underline{\omega}_\mathrm{w_1}]^T$&#10;&#10;&#10;\end{document}" title="IguanaTex Bitmap Display">
            <a:extLst>
              <a:ext uri="{FF2B5EF4-FFF2-40B4-BE49-F238E27FC236}">
                <a16:creationId xmlns:a16="http://schemas.microsoft.com/office/drawing/2014/main" id="{7743432A-D9C1-4A71-ADEB-A2EE71136D55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476" y="1456329"/>
            <a:ext cx="1176090" cy="30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71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7A690E-50ED-4592-A781-00F0388C9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Störung und Parameterschwankung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CB4909-9B54-4065-96E2-D1B0DB46C1A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Einfluss des Windes mithilfe der MATLAB/Simulink </a:t>
            </a:r>
            <a:r>
              <a:rPr lang="de-DE" i="1" dirty="0"/>
              <a:t>Aerospace Toolbox </a:t>
            </a:r>
            <a:r>
              <a:rPr lang="de-DE" dirty="0"/>
              <a:t>:</a:t>
            </a:r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Massenaustausch sorgt für eine Parameterschwankung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9" name="Grafik 8" descr="\documentclass{article}&#10;\usepackage{amsmath}&#10;\pagestyle{empty}&#10;\begin{document}&#10;$[\underline{v}_\mathrm{w},\underline{\omega}_\mathrm{w}]^T$&#10;&#10;&#10;&#10;\end{document}" title="IguanaTex Bitmap Display">
            <a:extLst>
              <a:ext uri="{FF2B5EF4-FFF2-40B4-BE49-F238E27FC236}">
                <a16:creationId xmlns:a16="http://schemas.microsoft.com/office/drawing/2014/main" id="{44148848-7B01-41A1-BCEA-86BFF2ED497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1417340"/>
            <a:ext cx="737261" cy="208574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\Tilde{v}} = \underline{v} +\underline{v}_\mathrm{w}$&#10;&#10;&#10;&#10;\end{document}" title="IguanaTex Bitmap Display">
            <a:extLst>
              <a:ext uri="{FF2B5EF4-FFF2-40B4-BE49-F238E27FC236}">
                <a16:creationId xmlns:a16="http://schemas.microsoft.com/office/drawing/2014/main" id="{9F859E41-9B09-4126-9364-CD18FC1504D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04" y="1777380"/>
            <a:ext cx="885943" cy="17554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underline{\Tilde{\omega}} = \underline{\omega} + \underline{\omega}_\mathrm{w}$&#10;&#10;&#10;\end{document}" title="IguanaTex Bitmap Display">
            <a:extLst>
              <a:ext uri="{FF2B5EF4-FFF2-40B4-BE49-F238E27FC236}">
                <a16:creationId xmlns:a16="http://schemas.microsoft.com/office/drawing/2014/main" id="{F84271B3-964A-40CF-9211-31E4226FAC6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777380"/>
            <a:ext cx="964114" cy="175543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&#10;\begin{table}[h]&#10;\centering&#10; \begin{tabular}{||c c c||} &#10; &#10; \hline&#10; Parameter &amp; Symbol &amp; Wert \\ [0.5ex] &#10; \hline\hline&#10; Masse des Kraftstoffs &amp; $m_\mathrm{ks}$&amp; $14000 \mathrm{kg}$\\ &#10; \hline&#10; Zeit des Betankungsverfahren &amp;$t_\mathrm{tank}$ &amp; $20 \mathrm{min}$\\&#10; \hline&#10; Zeit zum Anfang der Betankung &amp;$t_0$ &amp; $10 \mathrm{min}$\\  [1ex] &#10; \hline&#10;\end{tabular}&#10;\end{table}&#10;&#10;&#10;\end{document}" title="IguanaTex Bitmap Display">
            <a:extLst>
              <a:ext uri="{FF2B5EF4-FFF2-40B4-BE49-F238E27FC236}">
                <a16:creationId xmlns:a16="http://schemas.microsoft.com/office/drawing/2014/main" id="{F9C92B89-3D01-436A-809D-042BE92E40D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642" y="3497857"/>
            <a:ext cx="3706961" cy="86714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FB44896-5A7E-4C13-9A15-631CF525D05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15" y="2870796"/>
            <a:ext cx="2878075" cy="2127273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Passagierflugzeug&#10;&#10;&#10;&#10;\end{document}" title="IguanaTex Bitmap Display">
            <a:extLst>
              <a:ext uri="{FF2B5EF4-FFF2-40B4-BE49-F238E27FC236}">
                <a16:creationId xmlns:a16="http://schemas.microsoft.com/office/drawing/2014/main" id="{5EB2FCBC-02FA-4DDF-864B-04CFCEEF289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336" y="3610458"/>
            <a:ext cx="1181073" cy="142203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Tanker&#10;&#10;&#10;&#10;\end{document}" title="IguanaTex Bitmap Display">
            <a:extLst>
              <a:ext uri="{FF2B5EF4-FFF2-40B4-BE49-F238E27FC236}">
                <a16:creationId xmlns:a16="http://schemas.microsoft.com/office/drawing/2014/main" id="{4DF5E44E-55B4-44C0-857C-9E9970B7F76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336" y="4098384"/>
            <a:ext cx="482282" cy="114997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m+m_\mathrm{ks}$&#10;&#10;&#10;&#10;\end{document}" title="IguanaTex Bitmap Display">
            <a:extLst>
              <a:ext uri="{FF2B5EF4-FFF2-40B4-BE49-F238E27FC236}">
                <a16:creationId xmlns:a16="http://schemas.microsoft.com/office/drawing/2014/main" id="{2C6AE1DB-D3AD-42FB-BBE3-12ED9811ED0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45" y="3553164"/>
            <a:ext cx="636311" cy="128395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m$&#10;&#10;&#10;&#10;\end{document}" title="IguanaTex Bitmap Display">
            <a:extLst>
              <a:ext uri="{FF2B5EF4-FFF2-40B4-BE49-F238E27FC236}">
                <a16:creationId xmlns:a16="http://schemas.microsoft.com/office/drawing/2014/main" id="{4650D00A-612B-4A0C-ADE3-E44413BB1D6B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63" y="4115664"/>
            <a:ext cx="133893" cy="73729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Masse [Kg]&#10;&#10;&#10;&#10;\end{document}" title="IguanaTex Bitmap Display">
            <a:extLst>
              <a:ext uri="{FF2B5EF4-FFF2-40B4-BE49-F238E27FC236}">
                <a16:creationId xmlns:a16="http://schemas.microsoft.com/office/drawing/2014/main" id="{7C630ABE-4E9A-4DC7-A77E-D292EBB8BBEE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87" y="2684707"/>
            <a:ext cx="844709" cy="182038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t_0$&#10;&#10;&#10;&#10;\end{document}" title="IguanaTex Bitmap Display">
            <a:extLst>
              <a:ext uri="{FF2B5EF4-FFF2-40B4-BE49-F238E27FC236}">
                <a16:creationId xmlns:a16="http://schemas.microsoft.com/office/drawing/2014/main" id="{3C3CBC11-BBDF-4F26-BA23-16BB49AB3D5E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697" y="4936259"/>
            <a:ext cx="110008" cy="123617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&#10;$t_0+ t_\mathrm{tank}$&#10;&#10;&#10;\end{document}" title="IguanaTex Bitmap Display">
            <a:extLst>
              <a:ext uri="{FF2B5EF4-FFF2-40B4-BE49-F238E27FC236}">
                <a16:creationId xmlns:a16="http://schemas.microsoft.com/office/drawing/2014/main" id="{E7E43DA2-2A0D-4A7A-982B-70185C3D18A9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761" y="4934124"/>
            <a:ext cx="592069" cy="118960"/>
          </a:xfrm>
          <a:prstGeom prst="rect">
            <a:avLst/>
          </a:prstGeom>
        </p:spPr>
      </p:pic>
      <p:pic>
        <p:nvPicPr>
          <p:cNvPr id="35" name="Grafik 34" descr="\documentclass{article}&#10;\usepackage{amsmath}&#10;\pagestyle{empty}&#10;\begin{document}&#10;&#10;Zeit [min]&#10;&#10;&#10;\end{document}" title="IguanaTex Bitmap Display">
            <a:extLst>
              <a:ext uri="{FF2B5EF4-FFF2-40B4-BE49-F238E27FC236}">
                <a16:creationId xmlns:a16="http://schemas.microsoft.com/office/drawing/2014/main" id="{007BEB0F-E74B-4238-B30A-125AE573DC3E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890" y="4968003"/>
            <a:ext cx="751511" cy="18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9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F300EC-801E-454B-A8A4-AAAB88F0F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D59C16-4F9E-4BE3-88D8-E43804A94B8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de-DE" dirty="0"/>
              <a:t>Stand der Technik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de-DE" dirty="0"/>
              <a:t>Modellierung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de-DE" dirty="0"/>
              <a:t>Regelungstechnische Ansätze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de-DE" dirty="0"/>
              <a:t>Ergebnisse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de-DE" dirty="0"/>
              <a:t>Fazit</a:t>
            </a:r>
            <a:br>
              <a:rPr lang="de-DE" dirty="0"/>
            </a:br>
            <a:endParaRPr lang="de-DE" dirty="0"/>
          </a:p>
          <a:p>
            <a:pPr marL="144186" lvl="1" indent="0">
              <a:buNone/>
            </a:pPr>
            <a:endParaRPr lang="de-DE" dirty="0"/>
          </a:p>
          <a:p>
            <a:pPr marL="487086" lvl="1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7325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956B09-40AA-4A28-B989-644EBD1B9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Polbereichsplatzierung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0C4A1F5-EBF6-400D-86CB-915C30F6521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82" y="1889287"/>
            <a:ext cx="5067394" cy="2588245"/>
          </a:xfrm>
        </p:spPr>
      </p:pic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5E72CFC6-3B39-4BCE-AFAC-217D68C4F8B7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889287"/>
            <a:ext cx="2684901" cy="2588245"/>
          </a:xfrm>
        </p:spPr>
      </p:pic>
    </p:spTree>
    <p:extLst>
      <p:ext uri="{BB962C8B-B14F-4D97-AF65-F5344CB8AC3E}">
        <p14:creationId xmlns:p14="http://schemas.microsoft.com/office/powerpoint/2010/main" val="3130527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D9B8B07A-EC3A-4C36-8895-5C66093A6D90}"/>
              </a:ext>
            </a:extLst>
          </p:cNvPr>
          <p:cNvSpPr/>
          <p:nvPr/>
        </p:nvSpPr>
        <p:spPr>
          <a:xfrm>
            <a:off x="5868144" y="2110893"/>
            <a:ext cx="2160240" cy="6115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54761A3-720C-46D5-AC1F-4AD76E602C8A}"/>
              </a:ext>
            </a:extLst>
          </p:cNvPr>
          <p:cNvSpPr/>
          <p:nvPr/>
        </p:nvSpPr>
        <p:spPr>
          <a:xfrm>
            <a:off x="314001" y="1777264"/>
            <a:ext cx="4306141" cy="1314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95AAC9-8E6C-40F2-AD5F-966407182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Verkopplungsregelung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DAA616-902A-4D50-8F26-B16F535CA9A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8142" y="3649588"/>
            <a:ext cx="8424000" cy="144016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Verkopplungsentwurf mittels invarianten Unterräumen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Ergebnis: Strukturbeschränkungen für Regler und Vorfilter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Restlichen Freiheitsgrade nutzbar für Polbereichsplatzierung</a:t>
            </a:r>
          </a:p>
        </p:txBody>
      </p:sp>
      <p:pic>
        <p:nvPicPr>
          <p:cNvPr id="8" name="Grafik 7" descr="\documentclass{article}&#10;\usepackage{amsmath}&#10;\pagestyle{empty}&#10;\begin{document}&#10;&#10;&#10;\begin{align*}&#10; \underline{\dot{x}}_{\rho}  &amp;= \textbf{A}_\rho \underline{x}_{\rho} + \textbf{B}_\rho \underline{u}_{\rho}, \qquad \underline{x}_{\rho}(0) = \underline{x}_{0\rho} \\&#10; \underline{y}_{\rho} &amp;= \textbf{C}_\rho\underline{x}_{\rho} = \begin{bmatrix}\textbf{C}_{1\rho} \\ \textbf{C}_{2\rho} \end{bmatrix} \underline{x}_{\rho}&#10;\end{align*}&#10;&#10;&#10;\end{document}" title="IguanaTex Bitmap Display">
            <a:extLst>
              <a:ext uri="{FF2B5EF4-FFF2-40B4-BE49-F238E27FC236}">
                <a16:creationId xmlns:a16="http://schemas.microsoft.com/office/drawing/2014/main" id="{2B15033A-92A4-4E89-8928-3713C52CF29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2" y="1936845"/>
            <a:ext cx="3983238" cy="995048"/>
          </a:xfrm>
          <a:prstGeom prst="rect">
            <a:avLst/>
          </a:prstGeom>
        </p:spPr>
      </p:pic>
      <p:pic>
        <p:nvPicPr>
          <p:cNvPr id="5" name="Grafik 4" descr="\documentclass{article}&#10;\usepackage{amsmath}&#10;\pagestyle{empty}&#10;\begin{document}&#10;$&#10;\underline{y}_{2\rho} = \textbf{C}_{2\rho} \underline{x}_{\rho} \stackrel{!}{=} \textbf{0}&#10;$&#10;&#10;&#10;\end{document}" title="IguanaTex Bitmap Display">
            <a:extLst>
              <a:ext uri="{FF2B5EF4-FFF2-40B4-BE49-F238E27FC236}">
                <a16:creationId xmlns:a16="http://schemas.microsoft.com/office/drawing/2014/main" id="{06227B5E-C2AB-4037-B371-9A79603766E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185" y="2224082"/>
            <a:ext cx="1851428" cy="42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55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AE7948-385A-4321-A139-4C4DAFF9E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Reglerentwurf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171BE0-C739-4935-8EC5-78EB7E126E6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1" name="Grafik 10" descr="\documentclass{article}&#10;\usepackage{amsmath}&#10;\pagestyle{empty}&#10;\begin{document}&#10;&#10;$&#10;\texttt{tf\_structure} = \begin{bmatrix}&#10; \texttt{NaN} &amp; 0 &amp; 0 &amp; 0 &amp; \texttt{NaN} &amp; \texttt{NaN} &amp; \texttt{NaN} &amp; \texttt{NaN} \\&#10; 0 &amp; \texttt{NaN} &amp; 0 &amp; 0 &amp; \texttt{NaN} &amp; \texttt{NaN} &amp; \texttt{NaN} &amp; \texttt{NaN} \\&#10; 0 &amp; 0 &amp; \texttt{NaN} &amp; \texttt{NaN} &amp; \texttt{NaN} &amp; \texttt{NaN} &amp; \texttt{NaN} &amp; \texttt{NaN} \\&#10; 0 &amp; 0 &amp; \texttt{NaN} &amp; \texttt{NaN} &amp; \texttt{NaN} &amp; \texttt{NaN} &amp; \texttt{NaN} &amp; \texttt{NaN} \\&#10; \hline&#10; 0 &amp; 0 &amp; 0 &amp; 0 &amp; \texttt{NaN} &amp; \texttt{NaN} &amp; \texttt{NaN} &amp; \texttt{NaN} \\&#10; 0 &amp; 0 &amp; 0 &amp; 0 &amp; \texttt{NaN} &amp; \texttt{NaN} &amp; \texttt{NaN} &amp; \texttt{NaN} \\&#10; 0 &amp; 0 &amp; 0 &amp; 0 &amp; \texttt{NaN} &amp; \texttt{NaN} &amp; \texttt{NaN} &amp; \texttt{NaN} \\&#10; 0 &amp; 0 &amp; 0 &amp; 0 &amp; \texttt{NaN} &amp; \texttt{NaN} &amp; \texttt{NaN} &amp; \texttt{NaN} &#10; \end{bmatrix}&#10;$&#10;&#10;&#10;\end{document}" title="IguanaTex Bitmap Display">
            <a:extLst>
              <a:ext uri="{FF2B5EF4-FFF2-40B4-BE49-F238E27FC236}">
                <a16:creationId xmlns:a16="http://schemas.microsoft.com/office/drawing/2014/main" id="{82B29176-91D0-4A72-A4B8-8A94B4EF1F5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993404"/>
            <a:ext cx="6296084" cy="21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649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2167F9-ED59-4DF1-BB05-187792CC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Reglerentwurf</a:t>
            </a:r>
            <a:endParaRPr lang="de-DE" dirty="0"/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199C1528-E633-4B9E-B8C7-FFA197595A5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Polgebiet aus Kreis mit                   und Hyperbel </a:t>
            </a:r>
          </a:p>
        </p:txBody>
      </p:sp>
      <p:pic>
        <p:nvPicPr>
          <p:cNvPr id="16" name="Grafik 15" descr="\documentclass{article}&#10;\usepackage{amsmath}&#10;\pagestyle{empty}&#10;\begin{document}&#10;&#10;&#10;$R=100$&#10;&#10;\end{document}" title="IguanaTex Bitmap Display">
            <a:extLst>
              <a:ext uri="{FF2B5EF4-FFF2-40B4-BE49-F238E27FC236}">
                <a16:creationId xmlns:a16="http://schemas.microsoft.com/office/drawing/2014/main" id="{FB1C4F52-38E8-4E46-A4EB-D20FA259F6B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453026"/>
            <a:ext cx="804307" cy="160587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&#10;$a = 0.3, b=0.2$&#10;&#10;&#10;\end{document}" title="IguanaTex Bitmap Display">
            <a:extLst>
              <a:ext uri="{FF2B5EF4-FFF2-40B4-BE49-F238E27FC236}">
                <a16:creationId xmlns:a16="http://schemas.microsoft.com/office/drawing/2014/main" id="{8E8DA04F-73EB-427B-8C47-F888040E276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582" y="1424463"/>
            <a:ext cx="1660753" cy="224798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9F85D94C-01A4-4A11-9765-32D2BDBA08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7544" y="1870857"/>
            <a:ext cx="3761409" cy="3070378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6CD3C37A-429C-4AE2-AC44-7BBF7810F1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44008" y="1858335"/>
            <a:ext cx="3830350" cy="317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9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14DE11-BB41-4057-9482-BA69A446E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Sprungantworten Führungsgrößen</a:t>
            </a:r>
          </a:p>
        </p:txBody>
      </p:sp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7CD35095-1F84-4693-94CF-096720CB9E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Lineares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Ohne Stellgrößenbeschränkung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Führungsgrößen Flugzeug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Gewünschte Struktur der </a:t>
            </a:r>
          </a:p>
          <a:p>
            <a:pPr marL="0" indent="0"/>
            <a:r>
              <a:rPr lang="de-DE" dirty="0">
                <a:sym typeface="Wingdings" panose="05000000000000000000" pitchFamily="2" charset="2"/>
              </a:rPr>
              <a:t>Übertragungsmatrix erreicht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3667406D-75A1-471F-80A6-5212E90FC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23928" y="1255238"/>
            <a:ext cx="4921917" cy="403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06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0379B2-90B8-4B94-972D-462F0C1AC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Sprungantworten Verkoppelte Größen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0B6BF2-6410-4B41-BED3-EE3AB01E6C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Lineares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Ohne Stellgrößenbeschränkung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Verkoppelte Ausgänge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Verkopplung der Flugzeuge</a:t>
            </a:r>
          </a:p>
          <a:p>
            <a:pPr marL="0" indent="0"/>
            <a:r>
              <a:rPr lang="de-DE" dirty="0">
                <a:sym typeface="Wingdings" panose="05000000000000000000" pitchFamily="2" charset="2"/>
              </a:rPr>
              <a:t>erreicht</a:t>
            </a:r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007EC02-5784-426F-BA84-328CA4032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7298" y="1246670"/>
            <a:ext cx="4859317" cy="401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24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4B5FCD-27DA-4CB5-B0BC-244C3B267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Stellgrößen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6B41B1-F564-4A0A-A241-C5394A59102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Lineares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Sprünge auf       führen zu sehr </a:t>
            </a:r>
          </a:p>
          <a:p>
            <a:pPr marL="0" indent="0"/>
            <a:r>
              <a:rPr lang="de-DE" dirty="0">
                <a:sym typeface="Wingdings" panose="05000000000000000000" pitchFamily="2" charset="2"/>
              </a:rPr>
              <a:t>hohen Stellgrößen 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AC58419-8F91-45E5-8CD6-40CFF9DCB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42030" y="1237891"/>
            <a:ext cx="4958725" cy="4034217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&#10;$\Theta_1$&#10;&#10;&#10;\end{document}" title="IguanaTex Bitmap Display">
            <a:extLst>
              <a:ext uri="{FF2B5EF4-FFF2-40B4-BE49-F238E27FC236}">
                <a16:creationId xmlns:a16="http://schemas.microsoft.com/office/drawing/2014/main" id="{6BFC510C-9711-4B10-B29F-948B06C0CE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434" y="1993404"/>
            <a:ext cx="200000" cy="16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41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5513F3-B16D-496B-93F6-2B1FC5732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Flugzeugpositionen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CEE87EF-E202-47E2-A2FA-22B152F18A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Differenz der Flugzeugpositionen bezüglich der Erdoberfläche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Nichtlineares System unter Berücksichtigung der Stellgrößenbeschränkungen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r>
              <a:rPr lang="de-DE" dirty="0">
                <a:sym typeface="Wingdings" panose="05000000000000000000" pitchFamily="2" charset="2"/>
              </a:rPr>
              <a:t> Verkopplung der Flugzeugpositionen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CC1DD84-0664-402D-942B-A965086D3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095" y="2209428"/>
            <a:ext cx="7543810" cy="238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30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8A48B9-8957-434E-8F49-108E636D1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Einfluss von Parameterschwankungen in der Masse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176E51-D0F7-4ACF-91B1-ACC6CEBBDF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Modell 1: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Modell 2: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Modell 3:  </a:t>
            </a:r>
          </a:p>
        </p:txBody>
      </p:sp>
      <p:pic>
        <p:nvPicPr>
          <p:cNvPr id="10" name="Grafik 9" descr="\documentclass{article}&#10;\usepackage{amsmath}&#10;\pagestyle{empty}&#10;\begin{document}&#10;&#10;$m_1 = m+0.1m_\textrm{ks}$&#10;&#10;&#10;\end{document}" title="IguanaTex Bitmap Display">
            <a:extLst>
              <a:ext uri="{FF2B5EF4-FFF2-40B4-BE49-F238E27FC236}">
                <a16:creationId xmlns:a16="http://schemas.microsoft.com/office/drawing/2014/main" id="{5D4E0834-AEE6-4E19-A0E8-984578363CC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663119"/>
            <a:ext cx="1989080" cy="218136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&#10;$m_2 = m$&#10;&#10;&#10;\end{document}" title="IguanaTex Bitmap Display">
            <a:extLst>
              <a:ext uri="{FF2B5EF4-FFF2-40B4-BE49-F238E27FC236}">
                <a16:creationId xmlns:a16="http://schemas.microsoft.com/office/drawing/2014/main" id="{C3BCD920-B557-4284-A180-E5D628689A7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005" y="1724069"/>
            <a:ext cx="912581" cy="157186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m_2 = m$&#10;&#10;&#10;\end{document}" title="IguanaTex Bitmap Display">
            <a:extLst>
              <a:ext uri="{FF2B5EF4-FFF2-40B4-BE49-F238E27FC236}">
                <a16:creationId xmlns:a16="http://schemas.microsoft.com/office/drawing/2014/main" id="{58E80180-78CD-41B2-B978-E03C45625B7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004" y="1452593"/>
            <a:ext cx="912581" cy="157186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&#10;$m_1 = m$&#10;&#10;&#10;\end{document}" title="IguanaTex Bitmap Display">
            <a:extLst>
              <a:ext uri="{FF2B5EF4-FFF2-40B4-BE49-F238E27FC236}">
                <a16:creationId xmlns:a16="http://schemas.microsoft.com/office/drawing/2014/main" id="{0329AB5E-A6C5-4993-95A7-49CFAEE8B20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9" y="1452593"/>
            <a:ext cx="912993" cy="158243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&#10;$m_1 = m$&#10;&#10;&#10;\end{document}" title="IguanaTex Bitmap Display">
            <a:extLst>
              <a:ext uri="{FF2B5EF4-FFF2-40B4-BE49-F238E27FC236}">
                <a16:creationId xmlns:a16="http://schemas.microsoft.com/office/drawing/2014/main" id="{8A34CF70-08F0-4689-8479-D6815D765B4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02" y="1985999"/>
            <a:ext cx="912993" cy="158243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&#10;$m_2 = m+0.1m_\textrm{ks}$&#10;&#10;&#10;\end{document}" title="IguanaTex Bitmap Display">
            <a:extLst>
              <a:ext uri="{FF2B5EF4-FFF2-40B4-BE49-F238E27FC236}">
                <a16:creationId xmlns:a16="http://schemas.microsoft.com/office/drawing/2014/main" id="{E8FAB075-27C6-4DF2-840F-D817EDDC8CD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005" y="1924586"/>
            <a:ext cx="1989882" cy="220268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1D48314F-7C47-4669-A2E4-AFB8C3CB9B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9669" y="2248985"/>
            <a:ext cx="3661032" cy="3013607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C44EEEC5-035D-4C31-A30E-8FA022A04AA0}"/>
              </a:ext>
            </a:extLst>
          </p:cNvPr>
          <p:cNvSpPr txBox="1"/>
          <p:nvPr/>
        </p:nvSpPr>
        <p:spPr>
          <a:xfrm>
            <a:off x="4375403" y="2785317"/>
            <a:ext cx="44644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Polgebiet entspricht linker Halbebene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Eigenwerte aller Modelle liegen übereinander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Eigenwerte werden in der rechten Halbebene platziert</a:t>
            </a:r>
          </a:p>
          <a:p>
            <a:r>
              <a:rPr lang="de-DE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</a:t>
            </a:r>
            <a:r>
              <a:rPr lang="de-DE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Keine stabile </a:t>
            </a:r>
            <a:r>
              <a:rPr lang="de-DE" sz="15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Reglerauslegung</a:t>
            </a:r>
            <a:r>
              <a:rPr lang="de-DE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möglich</a:t>
            </a:r>
          </a:p>
        </p:txBody>
      </p:sp>
    </p:spTree>
    <p:extLst>
      <p:ext uri="{BB962C8B-B14F-4D97-AF65-F5344CB8AC3E}">
        <p14:creationId xmlns:p14="http://schemas.microsoft.com/office/powerpoint/2010/main" val="834310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379CD1-D7C8-4C08-9DC7-1BC4DB2CC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Lösbarkeit je nach Änderung der Masse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E4C41F-70A6-47E4-A4DD-8D414873CE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Lösbarkeit des Gleichungssystems bei der Optimierung nur für Modell 2 in Abhängigkeit der Treibstoffmasse</a:t>
            </a:r>
          </a:p>
        </p:txBody>
      </p:sp>
      <p:pic>
        <p:nvPicPr>
          <p:cNvPr id="9" name="Grafik 8" descr="\documentclass{article}&#10;\usepackage{amsmath}&#10;\pagestyle{empty}&#10;\begin{document}&#10;&#10;\begin{table}[h]&#10;\begin{center}&#10; \begin{tabular}{||c c c||} &#10; \hline&#10; $\sigma$ &amp; lösbar &amp; nicht lösbar \\ [0.5ex] &#10; \hline&#10; 0.1 &amp; X &amp; - \\&#10; 0.5 &amp; X &amp; - \\&#10; 0.8 &amp; - &amp; X \\&#10; 0.9 &amp; X &amp; - \\&#10; 1 &amp; - &amp; X \\&#10; 1.1 &amp; X &amp; - \\&#10; 1.3 &amp; - &amp; X \\&#10; 1.4 &amp; X &amp; - \\&#10; \hline&#10;\end{tabular}&#10;\end{center}&#10;\end{table} &#10;&#10;&#10;\end{document}" title="IguanaTex Bitmap Display">
            <a:extLst>
              <a:ext uri="{FF2B5EF4-FFF2-40B4-BE49-F238E27FC236}">
                <a16:creationId xmlns:a16="http://schemas.microsoft.com/office/drawing/2014/main" id="{ECE657D3-1DD8-48C0-BC99-A38A9C1FDA2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836" y="2221876"/>
            <a:ext cx="2952328" cy="251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32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 der Technik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/>
            <a:r>
              <a:rPr lang="en-US" altLang="de-DE" b="0" dirty="0"/>
              <a:t>1. Die Technologie ist im </a:t>
            </a:r>
            <a:r>
              <a:rPr lang="de-DE" altLang="en-US" b="0" dirty="0"/>
              <a:t>Militär sehr ausgereift.</a:t>
            </a:r>
          </a:p>
          <a:p>
            <a:pPr marL="0" indent="0"/>
            <a:endParaRPr lang="de-DE" altLang="en-US" b="0" dirty="0"/>
          </a:p>
          <a:p>
            <a:r>
              <a:rPr lang="de-DE" altLang="en-US" b="0" dirty="0"/>
              <a:t>2. Die Technologie hat gerade im zivilen Einsatz begonnen.</a:t>
            </a:r>
          </a:p>
          <a:p>
            <a:endParaRPr lang="de-DE" altLang="en-US" b="0" dirty="0"/>
          </a:p>
          <a:p>
            <a:r>
              <a:rPr lang="en-US" altLang="en-US" b="0" dirty="0"/>
              <a:t>• Das zivile Szenario erfordert eine geringere </a:t>
            </a:r>
            <a:r>
              <a:rPr lang="en-US" altLang="en-US" b="0" dirty="0" err="1"/>
              <a:t>Betriebsreichweite</a:t>
            </a:r>
            <a:r>
              <a:rPr lang="en-US" altLang="en-US" b="0" dirty="0"/>
              <a:t>.</a:t>
            </a:r>
          </a:p>
          <a:p>
            <a:endParaRPr lang="en-US" altLang="en-US" b="0" dirty="0"/>
          </a:p>
          <a:p>
            <a:r>
              <a:rPr lang="en-US" altLang="en-US" b="0" dirty="0"/>
              <a:t>• Die Luftbetankung für ein Passagierflugzeug findet höher (ab 5 km) </a:t>
            </a:r>
            <a:r>
              <a:rPr lang="en-US" altLang="en-US" b="0" dirty="0" err="1"/>
              <a:t>statt</a:t>
            </a:r>
            <a:r>
              <a:rPr lang="en-US" altLang="en-US" b="0" dirty="0"/>
              <a:t>.</a:t>
            </a:r>
          </a:p>
          <a:p>
            <a:endParaRPr lang="en-US" altLang="en-US" b="0" dirty="0"/>
          </a:p>
          <a:p>
            <a:r>
              <a:rPr lang="en-US" altLang="en-US" b="0" dirty="0"/>
              <a:t>• Der zivile Tanker muss in der Lage sein, mehr als 4 Betankungsmissionen durchzuführen, ohne</a:t>
            </a:r>
            <a:r>
              <a:rPr lang="de-DE" altLang="en-US" b="0" dirty="0">
                <a:latin typeface="Calibri" panose="020F0502020204030204" charset="0"/>
              </a:rPr>
              <a:t> </a:t>
            </a:r>
            <a:r>
              <a:rPr lang="en-US" altLang="en-US" b="0" dirty="0"/>
              <a:t>landen zu müssen, um den Vorgang wirtschaftlich gerechtfertigen zu können.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CD6B78-49D7-4923-ABC2-17158A733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Sprungförmige Störungen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A874B8-73C8-4504-A61A-3418140C7A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Erweiterung der Regelung um I-Anteil in den Führungsübertragungspfaden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Einfluss von Windböen als sprungförmige Störungen</a:t>
            </a:r>
          </a:p>
        </p:txBody>
      </p:sp>
      <p:pic>
        <p:nvPicPr>
          <p:cNvPr id="7" name="Grafik 6" descr="\documentclass{article}&#10;\usepackage{amsmath}&#10;\usepackage{graphicx}&#10;\usepackage{subcaption}&#10;\usepackage{tikz}&#10;\usetikzlibrary{external}&#10;\tikzexternalize[prefix={cache/}]&#10;\usetikzlibrary{shapes, arrows, patterns}&#10;\usetikzlibrary{decorations.pathreplacing, decorations.pathmorphing}&#10;\usetikzlibrary{shapes.geometric}&#10;\pagestyle{empty}&#10;\begin{document}&#10;&#10;\tikzstyle{block} = [draw, rectangle, &#10;minimum height=3em, minimum width=4em]&#10;\tikzstyle{sum} = [draw, circle, node distance=1cm]&#10;\tikzstyle{input} = [coordinate]&#10;\tikzstyle{output} = [coordinate]&#10;\tikzstyle{pinstyle} = [pin edge={to-,thin,black}]&#10;&#10;\begin{figure}[h]&#10;\centering&#10;\begin{tikzpicture}[auto, node distance=3cm,&gt;=latex']&#10;% We start by placing the blocks&#10;\node [input, name=input] {};&#10;\node [sum, right of=input] (sum1) {};&#10;\node [block, right of=sum1] (pidt_regler) {PIDT-Regler};&#10;\node [block, right of=pidt_regler, pin={[pinstyle]above:Störung},&#10;node distance=4cm] (system) {Verkoppeltes System};&#10;\node [output, right of=system] (output) {};&#10;&#10;&#10;% Once the nodes are placed, connecting them is easy. &#10;\draw [draw,-&gt;] (input) -- node {$\underline{w_1}$} (sum1);&#10;\draw [-&gt;] (sum1) -- node {$\underline{e_1}$} (pidt_regler);&#10;\draw [-&gt;] (pidt_regler) -- node {$\Delta\underline{w}_1$} (system);&#10;\draw [-&gt;] (system) -- node [name=y] {$\underline{y}_1$}(output);&#10;\draw [-&gt;] (y.south)  -- ++(0,-1.5cm) -| node[pos=0.99, right] {$-$} (sum1);&#10;\end{tikzpicture}&#10;&#10;\label{fig:blockschaltbild_unterlagerung}&#10;\end{figure}&#10;&#10;&#10;\end{document}" title="IguanaTex Bitmap Display">
            <a:extLst>
              <a:ext uri="{FF2B5EF4-FFF2-40B4-BE49-F238E27FC236}">
                <a16:creationId xmlns:a16="http://schemas.microsoft.com/office/drawing/2014/main" id="{DB93D522-9C1E-46DA-90C6-5023DBF0C1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488" y="1921396"/>
            <a:ext cx="6183024" cy="1722354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&#10;\begin{align*}&#10;\underline{\dot{x}} = \textbf{A}\underline{x} + \textbf{B}\underline{u} + \textbf{S}\underline{d}&#10;\end{align*}&#10;&#10;\end{document}" title="IguanaTex Bitmap Display">
            <a:extLst>
              <a:ext uri="{FF2B5EF4-FFF2-40B4-BE49-F238E27FC236}">
                <a16:creationId xmlns:a16="http://schemas.microsoft.com/office/drawing/2014/main" id="{516688F2-C7AB-47BF-AC67-4D5FCF9CDEA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9" y="4663008"/>
            <a:ext cx="1911445" cy="19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99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403719-B8A5-4338-90DD-D00635D8A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Sprungförmige Störungen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F52B2BA-D38D-4002-99E6-DA2E231BAB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Windböe beeinflusst beide Flugzeuge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1D9CC40-ADDE-4BCD-A85C-2701F2FBB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4934" y="1828095"/>
            <a:ext cx="4214132" cy="333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738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4C39ED-E906-4819-9A84-D7E1AEB2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Sprungförmige Störungen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13B134-2682-4877-9F88-EE786550BBF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/>
            <a:r>
              <a:rPr lang="de-DE" dirty="0"/>
              <a:t>            Führungsgrößen Flugzeug 1 			Verkoppelte Größen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4AE8419-1982-4A49-A9EB-29A24EC14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492" y="1993403"/>
            <a:ext cx="4091574" cy="316659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B9AC48B-A6F6-46E4-8D82-9D2D95F7F0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3444" y="1993405"/>
            <a:ext cx="3976847" cy="316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72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0EF5D2-71AA-4DBE-8755-7BB86EDB3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Sprungförmige Störungen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DEA703-0F6B-44AC-A41E-719CAE4B916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Flugzeugpositionen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Flugzeuge entfernen sich von einander, da</a:t>
            </a:r>
          </a:p>
          <a:p>
            <a:pPr marL="0" indent="0"/>
            <a:r>
              <a:rPr lang="de-DE" dirty="0">
                <a:sym typeface="Wingdings" panose="05000000000000000000" pitchFamily="2" charset="2"/>
              </a:rPr>
              <a:t>die Positionen nicht explizit geregelt sind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2AED7F3-1B73-4655-AC5B-C7696DD51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1696" y="1355720"/>
            <a:ext cx="3055836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51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3D80CC-A414-477F-AF95-20233FDB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E79553-704F-42AC-A8B6-F8536413EDE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Detailreiches Modell implementiert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Verkopplung an nominellen System erfolgreich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Keine robuste Verkopplung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02091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420AD6-8716-48D3-B9DF-F54F1724A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6CC5D7-C7CE-4B7B-9114-49B952353B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Beheben der aufgetretenen Probleme</a:t>
            </a:r>
          </a:p>
          <a:p>
            <a:pPr marL="429936" lvl="1" indent="-285750">
              <a:buFont typeface="Arial" panose="020B0604020202020204" pitchFamily="34" charset="0"/>
              <a:buChar char="•"/>
            </a:pPr>
            <a:r>
              <a:rPr lang="de-DE" dirty="0"/>
              <a:t>Erweiterung um relative Position</a:t>
            </a:r>
          </a:p>
          <a:p>
            <a:pPr marL="429936" lvl="1" indent="-285750">
              <a:buFont typeface="Arial" panose="020B0604020202020204" pitchFamily="34" charset="0"/>
              <a:buChar char="•"/>
            </a:pPr>
            <a:r>
              <a:rPr lang="de-DE" dirty="0"/>
              <a:t>Masse als Zustand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Simulation von Sensorik und Aktorik</a:t>
            </a:r>
          </a:p>
          <a:p>
            <a:pPr marL="429936" lvl="1" indent="-285750">
              <a:buFont typeface="Arial" panose="020B0604020202020204" pitchFamily="34" charset="0"/>
              <a:buChar char="•"/>
            </a:pPr>
            <a:r>
              <a:rPr lang="de-DE" dirty="0"/>
              <a:t>Dynamik und Rauschverhalten</a:t>
            </a:r>
          </a:p>
          <a:p>
            <a:pPr marL="429936" lvl="1" indent="-285750">
              <a:buFont typeface="Arial" panose="020B0604020202020204" pitchFamily="34" charset="0"/>
              <a:buChar char="•"/>
            </a:pPr>
            <a:r>
              <a:rPr lang="de-DE" dirty="0"/>
              <a:t>Evtl. Beobachterentwurf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Expliziter Entwurf des Tankflugzeug</a:t>
            </a:r>
          </a:p>
        </p:txBody>
      </p:sp>
    </p:spTree>
    <p:extLst>
      <p:ext uri="{BB962C8B-B14F-4D97-AF65-F5344CB8AC3E}">
        <p14:creationId xmlns:p14="http://schemas.microsoft.com/office/powerpoint/2010/main" val="5097394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07154A-3DE3-4453-81EE-5173F0E1C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11F900-1EB4-49DF-A7A7-38B04A22DC1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hlinkClick r:id="rId2"/>
              </a:rPr>
              <a:t>https://www.hu-berlin.de/de/ueberblick/campus/adlershof/ueberblick/denkmale/ausstellungstafeln-gbsl-2017.pdf</a:t>
            </a: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hlinkClick r:id="rId3"/>
              </a:rPr>
              <a:t>https://www.eskp.de/grundlagen/schadstoffe/atmosphaere-der-erde-935158/</a:t>
            </a: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hlinkClick r:id="rId4"/>
              </a:rPr>
              <a:t>https://www.klimaschutz-portal.aero/faq/fliegen/</a:t>
            </a: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hlinkClick r:id="rId5"/>
              </a:rPr>
              <a:t>https://de.wikipedia.org/wiki/Luftbetankung</a:t>
            </a: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05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LENZ, D. E.: Robuste Regelung. Fachgebiet Regelungstechnik und Mechatronik - TU Darmstadt.</a:t>
            </a:r>
            <a:br>
              <a:rPr lang="de-DE" sz="1050" dirty="0"/>
            </a:br>
            <a:r>
              <a:rPr lang="de-DE" sz="105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2018</a:t>
            </a:r>
            <a:endParaRPr lang="de-DE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60305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71D322-CB4A-4682-AA65-09FE985F6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8AAAE-155F-4ED9-9787-1FF9A632920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endParaRPr lang="de-DE" sz="2400" dirty="0"/>
          </a:p>
          <a:p>
            <a:pPr algn="ctr"/>
            <a:endParaRPr lang="de-DE" sz="2400" dirty="0"/>
          </a:p>
          <a:p>
            <a:pPr algn="ctr"/>
            <a:r>
              <a:rPr lang="de-DE" sz="2400" dirty="0"/>
              <a:t>Vielen Dank für Ihre Aufmerksamkeit!</a:t>
            </a:r>
          </a:p>
          <a:p>
            <a:pPr algn="ctr"/>
            <a:endParaRPr lang="de-DE" sz="2400" dirty="0"/>
          </a:p>
          <a:p>
            <a:pPr algn="ctr"/>
            <a:r>
              <a:rPr lang="de-DE" sz="2400" dirty="0"/>
              <a:t>Gibt es noch Fragen?</a:t>
            </a:r>
          </a:p>
        </p:txBody>
      </p:sp>
    </p:spTree>
    <p:extLst>
      <p:ext uri="{BB962C8B-B14F-4D97-AF65-F5344CB8AC3E}">
        <p14:creationId xmlns:p14="http://schemas.microsoft.com/office/powerpoint/2010/main" val="26438769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6DB3DC-6932-4E06-80DB-FD226B997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17BEFB-BF3F-49E9-AB42-6652966EDFA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Koeffizienten</a:t>
            </a:r>
          </a:p>
        </p:txBody>
      </p:sp>
      <p:pic>
        <p:nvPicPr>
          <p:cNvPr id="5" name="Grafik 4" descr="\documentclass{article}&#10;\usepackage{amsmath}&#10;\pagestyle{empty}&#10;\begin{document}&#10;&#10;$\underline{n} = \begin{bmatrix} &#10;-1.4\beta \\&#10;-0.59 -3.1(\alpha-\epsilon)\dfrac{S_\mathrm{H}l_\mathrm{H}}{Sc} \\&#10;(1 - \alpha\dfrac{180}{15\pi})\beta&#10;\end{bmatrix}$&#10;&#10;&#10;\end{document}" title="IguanaTex Bitmap Display">
            <a:extLst>
              <a:ext uri="{FF2B5EF4-FFF2-40B4-BE49-F238E27FC236}">
                <a16:creationId xmlns:a16="http://schemas.microsoft.com/office/drawing/2014/main" id="{7D2B8327-3352-4CF0-96FC-2A65D8C0666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78986"/>
            <a:ext cx="2557714" cy="978514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dfrac{\partial  \underline{c}_\mathrm{m}}{\partial  \underline{c}_x} = \dfrac{c}{V_\mathrm{A}}\begin{bmatrix} &#10;-11 &amp; 0 &amp; 5 \\&#10;0 &amp;-4.03\dfrac{S_\mathrm{H}l_\mathrm{H}^2}{Sc}&amp;0 \\&#10;1.7 &amp; 0 &amp; -11.5&#10;\end{bmatrix}$&#10;&#10;&#10;\end{document}" title="IguanaTex Bitmap Display">
            <a:extLst>
              <a:ext uri="{FF2B5EF4-FFF2-40B4-BE49-F238E27FC236}">
                <a16:creationId xmlns:a16="http://schemas.microsoft.com/office/drawing/2014/main" id="{0B671F35-826F-49AF-88D9-1EF4DC050A6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101543"/>
            <a:ext cx="3612476" cy="888076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$\dfrac{\partial  \underline{c}_\mathrm{m}}{\partial  \underline{c}_u} = \begin{bmatrix} &#10;-0.6 &amp; 0 &amp; 0.22 \\&#10;0 &amp;-3.1\dfrac{S_\mathrm{H}l_\mathrm{H}}{Sc}&amp;0 \\&#10;0 &amp; 0 &amp; -0.63&#10;\end{bmatrix}$&#10;&#10;&#10;\end{document}" title="IguanaTex Bitmap Display">
            <a:extLst>
              <a:ext uri="{FF2B5EF4-FFF2-40B4-BE49-F238E27FC236}">
                <a16:creationId xmlns:a16="http://schemas.microsoft.com/office/drawing/2014/main" id="{EA9626AF-880C-4D03-8448-9616150BA5A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233662"/>
            <a:ext cx="3533665" cy="97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166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9C9CFD-E0B2-4D5F-B9A4-121E023C8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Anhang(3)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5754BE-4755-4A4A-8A1B-F77BED6F2F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Ausgangsmatrix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6" name="Grafik 5" descr="\documentclass{article}&#10;\usepackage{amsmath}&#10;\pagestyle{empty}&#10;\begin{document}&#10;$ \Tilde{\textbf{C}} =  \left[\begin{array}{cccccccccccccccccc} 0 &amp; 1 &amp; 0 &amp; 0 &amp; 0 &amp; 0 &amp; 0 &amp; 0 &amp; 0 &amp; 0 &amp; 0 &amp; 0 &amp; 0 &amp; 0 &amp; 0 &amp; 0 &amp; 0 &amp; 0\\ 0 &amp; 0 &amp; 0 &amp; 0 &amp; 0 &amp; 0 &amp; 1 &amp; 0 &amp; 0 &amp; 0 &amp; 0 &amp; 0 &amp; 0 &amp; 0 &amp; 0 &amp; 0 &amp; 0 &amp; 0\\ 0 &amp; 0 &amp; 0 &amp; 0 &amp; 0 &amp; 0 &amp; 0 &amp; 1 &amp; 0 &amp; 0 &amp; 0 &amp; 0 &amp; 0 &amp; 0 &amp; 0 &amp; 0 &amp; 0 &amp; 0\\ 0 &amp; 0 &amp; 0 &amp; 0 &amp; 0 &amp; 0 &amp; 0 &amp; 0 &amp; 1 &amp; 0 &amp; 0 &amp; 0 &amp; 0 &amp; 0 &amp; 0 &amp; 0 &amp; 0 &amp; 0\\ 0 &amp; 1 &amp; 0 &amp; 0 &amp; 0 &amp; 0 &amp; 0 &amp; 0 &amp; 0 &amp; 0 &amp; -1 &amp; 0 &amp; 0 &amp; 0 &amp; 0 &amp; 0 &amp; 0 &amp; 0\\ 0 &amp; 0 &amp; 0 &amp; 0 &amp; 0 &amp; 0 &amp; 1 &amp; 0 &amp; 0 &amp; 0 &amp; 0 &amp; 0 &amp; 0 &amp; 0 &amp; 0 &amp; -1 &amp; 0 &amp; 0\\ 0 &amp; 0 &amp; 0 &amp; 0 &amp; 0 &amp; 0 &amp; 0 &amp; 1 &amp; 0 &amp; 0 &amp; 0 &amp; 0 &amp; 0 &amp; 0 &amp; 0 &amp; 0 &amp; -1 &amp; 0\\ 0 &amp; 0 &amp; 0 &amp; 0 &amp; 0 &amp; 0 &amp; 0 &amp; 0 &amp; 1 &amp; 0 &amp; 0 &amp; 0 &amp; 0 &amp; 0 &amp; 0 &amp; 0 &amp; 0 &amp; -1 \end{array}\right]$&#10;&#10;&#10;&#10;\end{document}" title="IguanaTex Bitmap Display">
            <a:extLst>
              <a:ext uri="{FF2B5EF4-FFF2-40B4-BE49-F238E27FC236}">
                <a16:creationId xmlns:a16="http://schemas.microsoft.com/office/drawing/2014/main" id="{32E9E860-72E1-446A-AD7B-AF0B19E44A0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43" y="1946871"/>
            <a:ext cx="6304571" cy="182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68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7BD12-48FA-42D3-8E9C-090C9163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Flugkonfiguration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6D54125F-7217-4BC4-A7A0-F7B036D0F4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595236"/>
              </p:ext>
            </p:extLst>
          </p:nvPr>
        </p:nvGraphicFramePr>
        <p:xfrm>
          <a:off x="358782" y="2641476"/>
          <a:ext cx="8533698" cy="2758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33298">
                  <a:extLst>
                    <a:ext uri="{9D8B030D-6E8A-4147-A177-3AD203B41FA5}">
                      <a16:colId xmlns:a16="http://schemas.microsoft.com/office/drawing/2014/main" val="772804748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802545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Vorteile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Nachteile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090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Passagierflugzeug fliegt keine Annährungsmanöver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Bedarf einen nach vorne ausgerichteten Ausleger (Störungsanfälliger)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398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Passagiere unterliegen keiner Manöverbeschleunigung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780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Ablösender Teile des Tankers kollidieren nicht mit dem Passagierflugzeug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0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Nur der Tanker wird mit </a:t>
                      </a:r>
                      <a:r>
                        <a:rPr lang="de-DE" i="1" dirty="0"/>
                        <a:t>Air </a:t>
                      </a:r>
                      <a:r>
                        <a:rPr lang="de-DE" i="1" dirty="0" err="1"/>
                        <a:t>to</a:t>
                      </a:r>
                      <a:r>
                        <a:rPr lang="de-DE" i="1" dirty="0"/>
                        <a:t> Air Radar </a:t>
                      </a:r>
                      <a:r>
                        <a:rPr lang="de-DE" dirty="0"/>
                        <a:t>ausgerüstet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83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Zustände des Passagierflugzeugs werden weniger von dem Tanker beeinflusst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312676"/>
                  </a:ext>
                </a:extLst>
              </a:tr>
            </a:tbl>
          </a:graphicData>
        </a:graphic>
      </p:graphicFrame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8A7AD56E-C7BA-4DDC-B161-277472653F2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73324"/>
            <a:ext cx="8423275" cy="1294578"/>
          </a:xfrm>
        </p:spPr>
      </p:pic>
    </p:spTree>
    <p:extLst>
      <p:ext uri="{BB962C8B-B14F-4D97-AF65-F5344CB8AC3E}">
        <p14:creationId xmlns:p14="http://schemas.microsoft.com/office/powerpoint/2010/main" val="22798612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060AB9-AB2C-4AFB-AC37-47FA0C571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Back-up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BEC939-760F-436F-BB07-EDE02699E41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Triebwerk und Aerodynamische\\&#10;&#10;&#10;&#10;\end{document}" title="IguanaTex Bitmap Display">
            <a:extLst>
              <a:ext uri="{FF2B5EF4-FFF2-40B4-BE49-F238E27FC236}">
                <a16:creationId xmlns:a16="http://schemas.microsoft.com/office/drawing/2014/main" id="{FA311FD0-5A22-469D-94C9-C1D352CCC82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843" y="2049734"/>
            <a:ext cx="1080653" cy="72345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&#10;Kräfte und Momente&#10;&#10;&#10;\end{document}" title="IguanaTex Bitmap Display">
            <a:extLst>
              <a:ext uri="{FF2B5EF4-FFF2-40B4-BE49-F238E27FC236}">
                <a16:creationId xmlns:a16="http://schemas.microsoft.com/office/drawing/2014/main" id="{7063A4AA-C9D9-44B2-A543-304206A0148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036" y="2195373"/>
            <a:ext cx="679444" cy="53463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6C092D24-ECA8-4A9A-88E9-53292824BC7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886" y="2038976"/>
            <a:ext cx="1132755" cy="93862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Geometrische Beiwerte&#10;&#10;&#10;&#10;\end{document}" title="IguanaTex Bitmap Display">
            <a:extLst>
              <a:ext uri="{FF2B5EF4-FFF2-40B4-BE49-F238E27FC236}">
                <a16:creationId xmlns:a16="http://schemas.microsoft.com/office/drawing/2014/main" id="{C60CC6DE-7901-44CD-BB21-9CD94F26F3B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284" y="2049734"/>
            <a:ext cx="1080653" cy="79495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9F9806B6-3C79-4DE3-BA12-790601420EE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902" y="3885130"/>
            <a:ext cx="916731" cy="115451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42D33016-C2BF-4FA9-9E32-0FE613B2543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910" y="4062669"/>
            <a:ext cx="755927" cy="119062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1B99A44C-F493-464C-BD35-AC3465CD3B8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343" y="2567584"/>
            <a:ext cx="110342" cy="115200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$[C_\mathrm{A},C_\mathrm{W},C_\mathrm{Q}]^T$$&#10;&#10;&#10;&#10;\end{document}" title="IguanaTex Bitmap Display">
            <a:extLst>
              <a:ext uri="{FF2B5EF4-FFF2-40B4-BE49-F238E27FC236}">
                <a16:creationId xmlns:a16="http://schemas.microsoft.com/office/drawing/2014/main" id="{0F49DAD9-5683-4E5D-B946-074F9066AE7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614" y="2248836"/>
            <a:ext cx="610698" cy="11595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A048D2A7-B559-414D-925B-73DAD7A8B58F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675" y="1784987"/>
            <a:ext cx="174371" cy="192122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5B499F65-DF46-47AE-81B0-50D586B38E29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8" y="1816010"/>
            <a:ext cx="100825" cy="115650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94FF74B1-22BA-4C3B-8D76-94D458BE50ED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7" y="2171055"/>
            <a:ext cx="127248" cy="115650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281CAB9A-7992-4097-92F0-8D1A30FCD58C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7" y="2465256"/>
            <a:ext cx="126553" cy="153271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26C0159F-AB60-465A-8D0B-48E5531163DF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8" y="2742854"/>
            <a:ext cx="190525" cy="167205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497A1B8C-37E3-4B1A-A1F5-629D70D71304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17" y="3707664"/>
            <a:ext cx="133506" cy="122617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DA471084-FCA5-4B62-972A-79DED3BD96BE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17" y="4000581"/>
            <a:ext cx="108474" cy="87086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205256CC-3A7D-4621-9811-75B2E02BFE93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362" y="4228231"/>
            <a:ext cx="104997" cy="174172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9224FC42-0375-4B21-989C-DA252B85E589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00" y="4472486"/>
            <a:ext cx="209299" cy="160238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CAF66112-820A-4FF1-986C-E4D6595E03EF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185" y="4725666"/>
            <a:ext cx="127248" cy="115650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F5FA0685-30CC-4008-AD55-26F189CE632D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514" y="1511109"/>
            <a:ext cx="1645236" cy="115953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$$[C_\mathrm{l},C_\mathrm{m},C_\mathrm{n}]^T$$&#10;&#10;&#10;&#10;\end{document}" title="IguanaTex Bitmap Display">
            <a:extLst>
              <a:ext uri="{FF2B5EF4-FFF2-40B4-BE49-F238E27FC236}">
                <a16:creationId xmlns:a16="http://schemas.microsoft.com/office/drawing/2014/main" id="{9D180C35-9BCE-4A2D-8F57-37CFF8B443F6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780" y="2834430"/>
            <a:ext cx="542366" cy="113076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C88FA4A4-3A47-41DC-82EA-350F6EFAC1AF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675" y="2725820"/>
            <a:ext cx="175098" cy="222864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4653EC90-DBA8-464E-A1C9-88429F0CA3C5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497" y="3338683"/>
            <a:ext cx="100825" cy="115650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BB0BE9EB-F143-40A7-9BD6-F92502D623C4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307" y="3338683"/>
            <a:ext cx="128116" cy="116102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746B441E-7E07-49BB-8E3A-9BAD97A45FA5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995" y="3339135"/>
            <a:ext cx="127416" cy="15387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CCDE0703-2945-46B4-AE0B-29206B43AD9A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720" y="2375064"/>
            <a:ext cx="788760" cy="570656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3CD3B2D9-7834-4C2F-89EB-EF3AD460135E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203" y="4181564"/>
            <a:ext cx="920208" cy="742082"/>
          </a:xfrm>
          <a:prstGeom prst="rect">
            <a:avLst/>
          </a:prstGeom>
        </p:spPr>
      </p:pic>
      <p:pic>
        <p:nvPicPr>
          <p:cNvPr id="31" name="Inhaltsplatzhalter 4">
            <a:extLst>
              <a:ext uri="{FF2B5EF4-FFF2-40B4-BE49-F238E27FC236}">
                <a16:creationId xmlns:a16="http://schemas.microsoft.com/office/drawing/2014/main" id="{825979D5-EA46-4730-B6C5-7974ACED677E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3106" y="2336927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19F37698-A5A0-4DF9-B0A8-2BD0B9026F4C}"/>
              </a:ext>
            </a:extLst>
          </p:cNvPr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709" y="2355995"/>
            <a:ext cx="961570" cy="493113"/>
          </a:xfrm>
          <a:prstGeom prst="rect">
            <a:avLst/>
          </a:prstGeom>
        </p:spPr>
      </p:pic>
      <p:pic>
        <p:nvPicPr>
          <p:cNvPr id="33" name="Inhaltsplatzhalter 4">
            <a:extLst>
              <a:ext uri="{FF2B5EF4-FFF2-40B4-BE49-F238E27FC236}">
                <a16:creationId xmlns:a16="http://schemas.microsoft.com/office/drawing/2014/main" id="{05E8EC48-5747-4D7C-88FF-F7A28E2841A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5655" y="1491508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107337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2593CA60-8D28-4928-929F-D1959567630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36" y="1291892"/>
            <a:ext cx="7334759" cy="3725134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987D113-14DA-44BD-B928-82073E1CD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Dynamik und Kinematik: Blockschaltbild</a:t>
            </a:r>
          </a:p>
        </p:txBody>
      </p:sp>
      <p:pic>
        <p:nvPicPr>
          <p:cNvPr id="11" name="Grafik 10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002A5BF3-CE2D-44E2-B646-36D921F1B88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34" y="1771298"/>
            <a:ext cx="61644" cy="250123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13A4FA55-2BF6-4AAB-8E62-432BC2F85E4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50" y="3543481"/>
            <a:ext cx="61644" cy="25012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A049A8C7-E2D3-4EAA-8E10-BC37431EFDE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543481"/>
            <a:ext cx="61644" cy="250123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80648826-D530-4A03-94C0-9B31BF0DB4D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771297"/>
            <a:ext cx="61644" cy="250123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-&#10;&#10;&#10;&#10;\end{document}" title="IguanaTex Bitmap Display">
            <a:extLst>
              <a:ext uri="{FF2B5EF4-FFF2-40B4-BE49-F238E27FC236}">
                <a16:creationId xmlns:a16="http://schemas.microsoft.com/office/drawing/2014/main" id="{45F2653F-2A55-4009-B8EB-5824F3C0C8B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502394"/>
            <a:ext cx="67657" cy="15543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-&#10;&#10;&#10;&#10;\end{document}" title="IguanaTex Bitmap Display">
            <a:extLst>
              <a:ext uri="{FF2B5EF4-FFF2-40B4-BE49-F238E27FC236}">
                <a16:creationId xmlns:a16="http://schemas.microsoft.com/office/drawing/2014/main" id="{5BDBEBE3-0097-4C8D-B5AA-E7E673572EA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005877"/>
            <a:ext cx="67657" cy="15543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\dfrac{1}{m}$&#10;&#10;&#10;&#10;\end{document}" title="IguanaTex Bitmap Display">
            <a:extLst>
              <a:ext uri="{FF2B5EF4-FFF2-40B4-BE49-F238E27FC236}">
                <a16:creationId xmlns:a16="http://schemas.microsoft.com/office/drawing/2014/main" id="{EFA0323B-E209-4287-AE10-5F217906734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543481"/>
            <a:ext cx="108012" cy="250684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$\textbf{T}_\mathrm{fg}(\underline{\varphi)}$&#10;&#10;&#10;&#10;\end{document}" title="IguanaTex Bitmap Display">
            <a:extLst>
              <a:ext uri="{FF2B5EF4-FFF2-40B4-BE49-F238E27FC236}">
                <a16:creationId xmlns:a16="http://schemas.microsoft.com/office/drawing/2014/main" id="{9E620791-1706-4C78-8A2B-BF444A94751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361" y="4366035"/>
            <a:ext cx="342673" cy="137236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\textbf{T}_\mathrm{gf}(\underline{\varphi}_\mathrm{g})$&#10;&#10;&#10;\end{document}" title="IguanaTex Bitmap Display">
            <a:extLst>
              <a:ext uri="{FF2B5EF4-FFF2-40B4-BE49-F238E27FC236}">
                <a16:creationId xmlns:a16="http://schemas.microsoft.com/office/drawing/2014/main" id="{F190A73F-5468-4271-84EA-E1640ED0014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322" y="3611103"/>
            <a:ext cx="390154" cy="159088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$-\textbf{T}_\mathrm{l}$&#10;&#10;\end{document}" title="IguanaTex Bitmap Display">
            <a:extLst>
              <a:ext uri="{FF2B5EF4-FFF2-40B4-BE49-F238E27FC236}">
                <a16:creationId xmlns:a16="http://schemas.microsoft.com/office/drawing/2014/main" id="{D603340F-C228-4201-A9C2-4D70364E3160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823" y="3622236"/>
            <a:ext cx="200626" cy="97768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$\textbf{J}(\underline{\varphi})$&#10;&#10;&#10;\end{document}" title="IguanaTex Bitmap Display">
            <a:extLst>
              <a:ext uri="{FF2B5EF4-FFF2-40B4-BE49-F238E27FC236}">
                <a16:creationId xmlns:a16="http://schemas.microsoft.com/office/drawing/2014/main" id="{DA8EFECE-BEB9-4550-8D56-F928AD155A3A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752" y="1874661"/>
            <a:ext cx="224958" cy="131216"/>
          </a:xfrm>
          <a:prstGeom prst="rect">
            <a:avLst/>
          </a:prstGeom>
        </p:spPr>
      </p:pic>
      <p:pic>
        <p:nvPicPr>
          <p:cNvPr id="45" name="Grafik 44" descr="\documentclass{article}&#10;\usepackage{amsmath}&#10;\pagestyle{empty}&#10;\begin{document}&#10;$\textbf{T}_\mathrm{\varphi}$&#10;&#10;\end{document}" title="IguanaTex Bitmap Display">
            <a:extLst>
              <a:ext uri="{FF2B5EF4-FFF2-40B4-BE49-F238E27FC236}">
                <a16:creationId xmlns:a16="http://schemas.microsoft.com/office/drawing/2014/main" id="{4C9F5294-375A-45BD-B905-0E94C1E59559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814" y="1838469"/>
            <a:ext cx="147268" cy="115778"/>
          </a:xfrm>
          <a:prstGeom prst="rect">
            <a:avLst/>
          </a:prstGeom>
        </p:spPr>
      </p:pic>
      <p:pic>
        <p:nvPicPr>
          <p:cNvPr id="38" name="Grafik 37" descr="\documentclass{article}&#10;\usepackage{amsmath}&#10;\pagestyle{empty}&#10;\begin{document}&#10;$\underline{\omega}\times\underline{v}$&#10;&#10;&#10;\end{document}" title="IguanaTex Bitmap Display">
            <a:extLst>
              <a:ext uri="{FF2B5EF4-FFF2-40B4-BE49-F238E27FC236}">
                <a16:creationId xmlns:a16="http://schemas.microsoft.com/office/drawing/2014/main" id="{4B3CDC6A-1980-450D-9B8A-356B58026A46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5" y="3058705"/>
            <a:ext cx="352152" cy="95754"/>
          </a:xfrm>
          <a:prstGeom prst="rect">
            <a:avLst/>
          </a:prstGeom>
        </p:spPr>
      </p:pic>
      <p:pic>
        <p:nvPicPr>
          <p:cNvPr id="43" name="Grafik 42" descr="\documentclass{article}&#10;\usepackage{amsmath}&#10;\pagestyle{empty}&#10;\begin{document}&#10;$\underline{\omega}\times\textbf{I}\underline{\omega}$&#10;\end{document}" title="IguanaTex Bitmap Display">
            <a:extLst>
              <a:ext uri="{FF2B5EF4-FFF2-40B4-BE49-F238E27FC236}">
                <a16:creationId xmlns:a16="http://schemas.microsoft.com/office/drawing/2014/main" id="{EBEA3FD3-1EA7-4417-9560-4B047E60A8FC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464" y="2338627"/>
            <a:ext cx="436953" cy="125393"/>
          </a:xfrm>
          <a:prstGeom prst="rect">
            <a:avLst/>
          </a:prstGeom>
        </p:spPr>
      </p:pic>
      <p:pic>
        <p:nvPicPr>
          <p:cNvPr id="48" name="Grafik 47" descr="\documentclass{article}&#10;\usepackage{amsmath}&#10;\pagestyle{empty}&#10;\begin{document}&#10;$\textbf{I}^{-1}$&#10;\end{document}" title="IguanaTex Bitmap Display">
            <a:extLst>
              <a:ext uri="{FF2B5EF4-FFF2-40B4-BE49-F238E27FC236}">
                <a16:creationId xmlns:a16="http://schemas.microsoft.com/office/drawing/2014/main" id="{E78FFCB2-628B-4D57-972B-A1B3B4807124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078" y="1846363"/>
            <a:ext cx="161375" cy="107884"/>
          </a:xfrm>
          <a:prstGeom prst="rect">
            <a:avLst/>
          </a:prstGeom>
        </p:spPr>
      </p:pic>
      <p:pic>
        <p:nvPicPr>
          <p:cNvPr id="50" name="Grafik 49" descr="\documentclass{article}&#10;\usepackage{amsmath}&#10;\pagestyle{empty}&#10;\begin{document}&#10;Dynamik&#10;&#10;&#10;&#10;\end{document}" title="IguanaTex Bitmap Display">
            <a:extLst>
              <a:ext uri="{FF2B5EF4-FFF2-40B4-BE49-F238E27FC236}">
                <a16:creationId xmlns:a16="http://schemas.microsoft.com/office/drawing/2014/main" id="{48CB8470-76E6-4154-8461-4D73580D49E2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786" y="1348965"/>
            <a:ext cx="768575" cy="175574"/>
          </a:xfrm>
          <a:prstGeom prst="rect">
            <a:avLst/>
          </a:prstGeom>
        </p:spPr>
      </p:pic>
      <p:pic>
        <p:nvPicPr>
          <p:cNvPr id="53" name="Grafik 52" descr="\documentclass{article}&#10;\usepackage{amsmath}&#10;\pagestyle{empty}&#10;\begin{document}&#10;Kinematik&#10;&#10;&#10;&#10;\end{document}" title="IguanaTex Bitmap Display">
            <a:extLst>
              <a:ext uri="{FF2B5EF4-FFF2-40B4-BE49-F238E27FC236}">
                <a16:creationId xmlns:a16="http://schemas.microsoft.com/office/drawing/2014/main" id="{154B5770-DE78-44DA-BB31-F64AB9FF821A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267" y="1300345"/>
            <a:ext cx="886055" cy="138743"/>
          </a:xfrm>
          <a:prstGeom prst="rect">
            <a:avLst/>
          </a:prstGeom>
        </p:spPr>
      </p:pic>
      <p:pic>
        <p:nvPicPr>
          <p:cNvPr id="55" name="Grafik 54" descr="\documentclass{article}&#10;\usepackage{amsmath}&#10;\pagestyle{empty}&#10;\begin{document}&#10;$[0,0,g]^T$&#10;&#10;&#10;&#10;\end{document}" title="IguanaTex Bitmap Display">
            <a:extLst>
              <a:ext uri="{FF2B5EF4-FFF2-40B4-BE49-F238E27FC236}">
                <a16:creationId xmlns:a16="http://schemas.microsoft.com/office/drawing/2014/main" id="{27B5B242-3BBD-41DF-8959-B3B25E831F6C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80" y="4729708"/>
            <a:ext cx="635298" cy="204106"/>
          </a:xfrm>
          <a:prstGeom prst="rect">
            <a:avLst/>
          </a:prstGeom>
        </p:spPr>
      </p:pic>
      <p:pic>
        <p:nvPicPr>
          <p:cNvPr id="59" name="Grafik 58" descr="\documentclass{article}&#10;\usepackage{amsmath}&#10;\pagestyle{empty}&#10;\begin{document}&#10;$\underline{v}$&#10;&#10;&#10;\end{document}" title="IguanaTex Bitmap Display">
            <a:extLst>
              <a:ext uri="{FF2B5EF4-FFF2-40B4-BE49-F238E27FC236}">
                <a16:creationId xmlns:a16="http://schemas.microsoft.com/office/drawing/2014/main" id="{383DB8C4-69C8-4D47-A219-D2C276D3F2B5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405" y="3502394"/>
            <a:ext cx="98125" cy="112425"/>
          </a:xfrm>
          <a:prstGeom prst="rect">
            <a:avLst/>
          </a:prstGeom>
        </p:spPr>
      </p:pic>
      <p:pic>
        <p:nvPicPr>
          <p:cNvPr id="62" name="Grafik 61" descr="\documentclass{article}&#10;\usepackage{amsmath}&#10;\pagestyle{empty}&#10;\begin{document}&#10;$\underline{\omega}$&#10;&#10;&#10;\end{document}" title="IguanaTex Bitmap Display">
            <a:extLst>
              <a:ext uri="{FF2B5EF4-FFF2-40B4-BE49-F238E27FC236}">
                <a16:creationId xmlns:a16="http://schemas.microsoft.com/office/drawing/2014/main" id="{EB0F8E58-76EF-4D94-93D2-3E58E62D4781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468" y="1714865"/>
            <a:ext cx="124685" cy="112864"/>
          </a:xfrm>
          <a:prstGeom prst="rect">
            <a:avLst/>
          </a:prstGeom>
        </p:spPr>
      </p:pic>
      <p:pic>
        <p:nvPicPr>
          <p:cNvPr id="65" name="Grafik 64" descr="\documentclass{article}&#10;\usepackage{amsmath}&#10;\pagestyle{empty}&#10;\begin{document}&#10;$\underline{\varphi}$&#10;&#10;&#10;\end{document}" title="IguanaTex Bitmap Display">
            <a:extLst>
              <a:ext uri="{FF2B5EF4-FFF2-40B4-BE49-F238E27FC236}">
                <a16:creationId xmlns:a16="http://schemas.microsoft.com/office/drawing/2014/main" id="{A5DA720D-C7F0-45D3-A061-B36FC67E5D51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228" y="1688306"/>
            <a:ext cx="124214" cy="150163"/>
          </a:xfrm>
          <a:prstGeom prst="rect">
            <a:avLst/>
          </a:prstGeom>
        </p:spPr>
      </p:pic>
      <p:pic>
        <p:nvPicPr>
          <p:cNvPr id="68" name="Grafik 67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5B9477F0-D072-4A60-A12D-2EF4667892B5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228" y="3473631"/>
            <a:ext cx="187004" cy="163814"/>
          </a:xfrm>
          <a:prstGeom prst="rect">
            <a:avLst/>
          </a:prstGeom>
        </p:spPr>
      </p:pic>
      <p:pic>
        <p:nvPicPr>
          <p:cNvPr id="72" name="Grafik 71" descr="\documentclass{article}&#10;\usepackage{amsmath}&#10;\pagestyle{empty}&#10;\begin{document}&#10;$\underline{r}^\mathcal{F}_\mathrm{g}$&#10;&#10;&#10;\end{document}" title="IguanaTex Bitmap Display">
            <a:extLst>
              <a:ext uri="{FF2B5EF4-FFF2-40B4-BE49-F238E27FC236}">
                <a16:creationId xmlns:a16="http://schemas.microsoft.com/office/drawing/2014/main" id="{EE5B8BFF-22E5-425D-A0DA-B9ACB3D4512D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16" y="3378576"/>
            <a:ext cx="211896" cy="232527"/>
          </a:xfrm>
          <a:prstGeom prst="rect">
            <a:avLst/>
          </a:prstGeom>
        </p:spPr>
      </p:pic>
      <p:pic>
        <p:nvPicPr>
          <p:cNvPr id="74" name="Grafik 73" descr="\documentclass{article}&#10;\usepackage{amsmath}&#10;\pagestyle{empty}&#10;\begin{document}&#10;$\underline{q}^\mathcal{F}_\mathrm{g}$&#10;&#10;&#10;\end{document}" title="IguanaTex Bitmap Display">
            <a:extLst>
              <a:ext uri="{FF2B5EF4-FFF2-40B4-BE49-F238E27FC236}">
                <a16:creationId xmlns:a16="http://schemas.microsoft.com/office/drawing/2014/main" id="{A5A29FFF-AA88-46F6-84A7-D1D132D38FD7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53" y="1580244"/>
            <a:ext cx="212578" cy="26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383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38712D-589C-46DE-8F54-F0A58F1BD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Transformation </a:t>
            </a:r>
            <a:r>
              <a:rPr lang="de-DE"/>
              <a:t>der Bezugssysteme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1195C5-DDD2-465F-973A-72BF3C4D53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Geodätisches zu körperfestem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Körperfestes zu geodätischem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Aerodynamisches zu körperfestem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Körperfestes zu aerodynamischem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&#10;$\textbf{T}_\mathrm{fg} =\begin{bmatrix} &#10;1 &amp; 0&amp; 0\\&#10;0 &amp; \cos(\phi) &amp; \sin(\phi)\\&#10;0&amp;  -\sin(\phi)&amp; \cos(\phi)&#10;\end{bmatrix} \begin{bmatrix} &#10;\cos(\theta) &amp; 0&amp; -\sin(\theta)\\&#10;0 &amp; 1 &amp; 0\\&#10;\sin(\theta)&amp;  0&amp; \cos(\theta)&#10;\end{bmatrix}\begin{bmatrix} &#10;\cos(\psi) &amp; \sin(\psi)&amp; 0\\&#10;-\sin(\psi) &amp; \cos(\psi) &amp; 0\\&#10;0&amp;  0&amp; 1&#10;\end{bmatrix}$&#10;&#10;&#10;\end{document}" title="IguanaTex Bitmap Display">
            <a:extLst>
              <a:ext uri="{FF2B5EF4-FFF2-40B4-BE49-F238E27FC236}">
                <a16:creationId xmlns:a16="http://schemas.microsoft.com/office/drawing/2014/main" id="{AF97BE66-61B6-4FB2-AA60-16EA6C661D8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1802148"/>
            <a:ext cx="5976664" cy="651209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\textbf{T}_\mathrm{fa} = \begin{bmatrix} &#10;\cos(\alpha) &amp; 0&amp; -\sin(\alpha)\\&#10;0 &amp; 1 &amp; 0\\&#10;\sin(\alpha)&amp;  0&amp; \cos(\alpha)&#10;\end{bmatrix}\begin{bmatrix} &#10;\cos(\beta) &amp; -\sin(\beta)&amp; 0\\&#10;\sin(\beta) &amp; \cos(\beta) &amp; 0\\&#10;0&amp;  0&amp; 1&#10;\end{bmatrix}$&#10;&#10;&#10;\end{document}" title="IguanaTex Bitmap Display">
            <a:extLst>
              <a:ext uri="{FF2B5EF4-FFF2-40B4-BE49-F238E27FC236}">
                <a16:creationId xmlns:a16="http://schemas.microsoft.com/office/drawing/2014/main" id="{2F5C9E21-686E-4D75-A6AB-814689EE252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3926950"/>
            <a:ext cx="4356343" cy="682971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$\textbf{T}_\mathrm{gf} = \textbf{T}_\mathrm{fg}^T$&#10;&#10;&#10;\end{document}" title="IguanaTex Bitmap Display">
            <a:extLst>
              <a:ext uri="{FF2B5EF4-FFF2-40B4-BE49-F238E27FC236}">
                <a16:creationId xmlns:a16="http://schemas.microsoft.com/office/drawing/2014/main" id="{0CCD4105-472C-49B9-9807-014394B61B7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3066382"/>
            <a:ext cx="811886" cy="24754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textbf{T}_\mathrm{af} = \textbf{T}_\mathrm{fa}^T$&#10;&#10;&#10;\end{document}" title="IguanaTex Bitmap Display">
            <a:extLst>
              <a:ext uri="{FF2B5EF4-FFF2-40B4-BE49-F238E27FC236}">
                <a16:creationId xmlns:a16="http://schemas.microsoft.com/office/drawing/2014/main" id="{372FE41C-1370-4005-AABF-899AE06FA4E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4943470"/>
            <a:ext cx="813257" cy="22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081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4539F5-17AE-40FE-BD93-8A86AD339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Atmosphäre und aerodynamische Größen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77ABA5-96C4-4D8B-B0EC-F38EEAE3B0D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Anströmungsgeschwindigkeitsvektor: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Betrag der Anströmungsgeschwindigkeit: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Anstellwinkel: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Schiebewinkel: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Lufttemperatur: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Luftdichte: 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Staudruck:</a:t>
            </a: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$\underline{v}_\mathrm{A} = \underline{v}- \underline{v}_\mathrm{w}  = [u_\mathrm{A},v_\mathrm{A},w_\mathrm{A}]^T $ &#10;&#10;&#10;\end{document}" title="IguanaTex Bitmap Display">
            <a:extLst>
              <a:ext uri="{FF2B5EF4-FFF2-40B4-BE49-F238E27FC236}">
                <a16:creationId xmlns:a16="http://schemas.microsoft.com/office/drawing/2014/main" id="{81834ACC-20EF-4484-9478-6DE3F9448A5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920" y="1399176"/>
            <a:ext cx="2356153" cy="207974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V_\mathrm{A} = |\underline{v}_\mathrm{A}| $&#10;&#10;&#10;\end{document}" title="IguanaTex Bitmap Display">
            <a:extLst>
              <a:ext uri="{FF2B5EF4-FFF2-40B4-BE49-F238E27FC236}">
                <a16:creationId xmlns:a16="http://schemas.microsoft.com/office/drawing/2014/main" id="{44D18C5B-6B63-45AE-8A01-9BCE625C6F1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124" y="1921396"/>
            <a:ext cx="852168" cy="207974"/>
          </a:xfrm>
          <a:prstGeom prst="rect">
            <a:avLst/>
          </a:prstGeom>
        </p:spPr>
      </p:pic>
      <p:pic>
        <p:nvPicPr>
          <p:cNvPr id="5" name="Grafik 4" descr="\documentclass{article}&#10;\usepackage{amsmath}&#10;\pagestyle{empty}&#10;\begin{document}&#10; $\alpha = \tan^{-1}\left(\dfrac{w_\mathrm{A}}{u_\mathrm{A}}\right)$&#10;&#10;&#10;&#10;\end{document}" title="IguanaTex Bitmap Display">
            <a:extLst>
              <a:ext uri="{FF2B5EF4-FFF2-40B4-BE49-F238E27FC236}">
                <a16:creationId xmlns:a16="http://schemas.microsoft.com/office/drawing/2014/main" id="{532B1049-B42C-42B3-BF33-8F3DD0401D5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355667"/>
            <a:ext cx="1420445" cy="455413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$\beta = \sin^{-1}\left(\dfrac{v_\mathrm{A}}{V_\mathrm{A}}\right)$&#10;&#10;&#10;&#10;\end{document}" title="IguanaTex Bitmap Display">
            <a:extLst>
              <a:ext uri="{FF2B5EF4-FFF2-40B4-BE49-F238E27FC236}">
                <a16:creationId xmlns:a16="http://schemas.microsoft.com/office/drawing/2014/main" id="{78010F73-F255-475C-BEBA-52F8FC27F13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022" y="2962276"/>
            <a:ext cx="1351199" cy="455413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&#10;$ T \propto h^\mathcal{G}$&#10;&#10;&#10;\end{document}" title="IguanaTex Bitmap Display">
            <a:extLst>
              <a:ext uri="{FF2B5EF4-FFF2-40B4-BE49-F238E27FC236}">
                <a16:creationId xmlns:a16="http://schemas.microsoft.com/office/drawing/2014/main" id="{EADE4742-F847-42D4-8B8D-D24385C3991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000" y="3573841"/>
            <a:ext cx="584265" cy="164910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rho \propto T^g$&#10;&#10;&#10;\end{document}" title="IguanaTex Bitmap Display">
            <a:extLst>
              <a:ext uri="{FF2B5EF4-FFF2-40B4-BE49-F238E27FC236}">
                <a16:creationId xmlns:a16="http://schemas.microsoft.com/office/drawing/2014/main" id="{BC76FC9C-0325-463B-A648-B372E8C6486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498" y="4118222"/>
            <a:ext cx="554314" cy="170622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$q_\mathrm{s} = \dfrac{1}{2}\rho V_\mathrm{A}^2$&#10;&#10;&#10;\end{document}" title="IguanaTex Bitmap Display">
            <a:extLst>
              <a:ext uri="{FF2B5EF4-FFF2-40B4-BE49-F238E27FC236}">
                <a16:creationId xmlns:a16="http://schemas.microsoft.com/office/drawing/2014/main" id="{1937673C-2C98-4FD7-97A3-1B40220E033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498" y="4509554"/>
            <a:ext cx="858514" cy="38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562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DB1986-B04E-434F-A646-489AD471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Geometrische Beiwerte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A7DE45-AF28-4354-8B1A-14A07DF59DA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Gesamter Auftriebskoeffizient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Widerstandskoeffizient:</a:t>
            </a:r>
          </a:p>
          <a:p>
            <a:pPr marL="0" indent="0"/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Querkraftkoeffizient: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Koeffizienten: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&#10;$C_\mathrm{A}^\mathcal{A} \propto \alpha$&#10;&#10;&#10;\end{document}" title="IguanaTex Bitmap Display">
            <a:extLst>
              <a:ext uri="{FF2B5EF4-FFF2-40B4-BE49-F238E27FC236}">
                <a16:creationId xmlns:a16="http://schemas.microsoft.com/office/drawing/2014/main" id="{67B828FB-52EB-47EC-AD2E-B30F9B512F7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886" y="1646500"/>
            <a:ext cx="852414" cy="290920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$C_\mathrm{W}^\mathcal{A} \propto \alpha^2$&#10;&#10;&#10;&#10;\end{document}" title="IguanaTex Bitmap Display">
            <a:extLst>
              <a:ext uri="{FF2B5EF4-FFF2-40B4-BE49-F238E27FC236}">
                <a16:creationId xmlns:a16="http://schemas.microsoft.com/office/drawing/2014/main" id="{66AE7411-1420-41DF-8A8C-2CF0FA9204F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906" y="2457869"/>
            <a:ext cx="918952" cy="276681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C_\mathrm{Q}^\mathcal{A} \propto (\beta ,\zeta)$&#10;&#10;&#10;&#10;\end{document}" title="IguanaTex Bitmap Display">
            <a:extLst>
              <a:ext uri="{FF2B5EF4-FFF2-40B4-BE49-F238E27FC236}">
                <a16:creationId xmlns:a16="http://schemas.microsoft.com/office/drawing/2014/main" id="{DAFC48C8-E8F6-4000-8C71-8D4D5B0277E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284" y="3255000"/>
            <a:ext cx="1191574" cy="304687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&#10;$\begin{bmatrix} &#10;C_\mathrm{l}\\&#10;C_\mathrm{m}\\&#10;C_\mathrm{n}&#10;\end{bmatrix}\propto (\underline{\omega},  \underline{u})$&#10;&#10;&#10;\end{document}" title="IguanaTex Bitmap Display">
            <a:extLst>
              <a:ext uri="{FF2B5EF4-FFF2-40B4-BE49-F238E27FC236}">
                <a16:creationId xmlns:a16="http://schemas.microsoft.com/office/drawing/2014/main" id="{D9518870-D4B2-4009-BC2D-68D42EEFD22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434" y="3841405"/>
            <a:ext cx="1352787" cy="79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211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DB1986-B04E-434F-A646-489AD471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Geometrische Beiwerte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A7DE45-AF28-4354-8B1A-14A07DF59DA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Auftriebskoeffizient der Flügel: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Auftriebskoeffizient des Höhenruders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Gesamter Auftriebskoeffizient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Widerstandskoeffizient: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Querkraftkoeffizient: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Koeffizienten: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9" name="Grafik 8" descr="\documentclass{article}&#10;\usepackage{amsmath}&#10;\pagestyle{empty}&#10;\begin{document}&#10;$C_\mathrm{A_F}^\mathcal{A} = K_\alpha(\alpha - \alpha_0)$&#10;&#10;&#10;&#10;\end{document}" title="IguanaTex Bitmap Display">
            <a:extLst>
              <a:ext uri="{FF2B5EF4-FFF2-40B4-BE49-F238E27FC236}">
                <a16:creationId xmlns:a16="http://schemas.microsoft.com/office/drawing/2014/main" id="{E032A3F2-8F52-4C99-9696-E39EEF006E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364889"/>
            <a:ext cx="2069029" cy="314514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$C_\mathrm{A}^\mathcal{A} = C_\mathrm{A_F}^\mathcal{A}+C_\mathrm{A_H}^\mathcal{A}$&#10;&#10;&#10;\end{document}" title="IguanaTex Bitmap Display">
            <a:extLst>
              <a:ext uri="{FF2B5EF4-FFF2-40B4-BE49-F238E27FC236}">
                <a16:creationId xmlns:a16="http://schemas.microsoft.com/office/drawing/2014/main" id="{37F13FC1-8FF9-4683-B9C8-F7F3CDF6871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409494"/>
            <a:ext cx="1917257" cy="314514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C_\mathrm{A_H}^\mathcal{A} = 3.1 (\alpha - \epsilon-\eta + q)\dfrac{l_\mathrm{t}}{V_\mathrm{A}}\dfrac{S_\mathrm{H}}{S}$&#10;&#10;&#10;&#10;\end{document}" title="IguanaTex Bitmap Display">
            <a:extLst>
              <a:ext uri="{FF2B5EF4-FFF2-40B4-BE49-F238E27FC236}">
                <a16:creationId xmlns:a16="http://schemas.microsoft.com/office/drawing/2014/main" id="{46FF4A7D-E758-4C14-9009-3127825B4E8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775" y="1759016"/>
            <a:ext cx="3495999" cy="562489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C_\mathrm{W}^\mathcal{A} = C_\mathrm{W_0} + \kappa(C_\mathrm{A_F}^\mathcal{A}-C_\mathrm{A_0})^2.$&#10;&#10;&#10;&#10;\end{document}" title="IguanaTex Bitmap Display">
            <a:extLst>
              <a:ext uri="{FF2B5EF4-FFF2-40B4-BE49-F238E27FC236}">
                <a16:creationId xmlns:a16="http://schemas.microsoft.com/office/drawing/2014/main" id="{E886292D-09FF-4F29-944C-F3ADA59D76B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19" y="2964212"/>
            <a:ext cx="3054395" cy="295393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C_\mathrm{Q}^\mathcal{A} = K_\beta\beta + K_\zeta\zeta$&#10;&#10;&#10;&#10;\end{document}" title="IguanaTex Bitmap Display">
            <a:extLst>
              <a:ext uri="{FF2B5EF4-FFF2-40B4-BE49-F238E27FC236}">
                <a16:creationId xmlns:a16="http://schemas.microsoft.com/office/drawing/2014/main" id="{AE0B75AD-1EC6-4963-8D19-6DFEA8326E1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19" y="3459963"/>
            <a:ext cx="1846356" cy="304439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&#10;$\underline{c}_\mathrm{m}  = \begin{bmatrix} &#10;C_\mathrm{l}\\&#10;C_\mathrm{m}\\&#10;C_\mathrm{n}&#10;\end{bmatrix}=\underline{n} + \dfrac{\partial  \underline{c}_\mathrm{m}}{\partial  \underline{c}_x} \underline{\omega} + \dfrac{\partial  \underline{c}_\mathrm{m}}{\partial  \underline{c}_u}  \begin{bmatrix}&#10;\xi\\\eta\\&#10;\zeta\end{bmatrix}$&#10;&#10;&#10;\end{document}" title="IguanaTex Bitmap Display">
            <a:extLst>
              <a:ext uri="{FF2B5EF4-FFF2-40B4-BE49-F238E27FC236}">
                <a16:creationId xmlns:a16="http://schemas.microsoft.com/office/drawing/2014/main" id="{40B9B93A-3202-49E2-A80A-5F85CCE2C10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071" y="4011412"/>
            <a:ext cx="3514705" cy="79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694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6116AC-619D-4936-AB7A-3684B28E5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Anhang(2)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ACF328-5665-4E52-8D34-DC70BB92AD7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\textbf{A}_\mathrm{f} = \begin{bmatrix} &#10;-0.0426 &amp; 0 &amp; -0.008282 &amp; 0 &amp; 10.81 &amp; 0 &amp; 0 &amp; -9.784 &amp; 0.0003409\\ &#10;0 &amp; -0.208 &amp; 0 &amp; -11.02 &amp; 0 &amp; -150.0 &amp; 9.784 &amp; 0 &amp; 0\\&#10;-0.1844 &amp; 0 &amp; -0.7339 &amp; 0 &amp; 147.1 &amp; 0 &amp; 0 &amp; 0.7189 &amp; 0.001059\\&#10;0 &amp; -0.09575 &amp; 0 &amp; -4.888 &amp; 0 &amp; 2.321 &amp; 0 &amp; 0 &amp; 0\\&#10;-0.002906 &amp; 0 &amp; -0.02645 &amp; 0 &amp; -1.143 &amp; 0 &amp; 0 &amp; 0 &amp; 7.811e-6\\&#10;0 &amp; 0.03642 &amp; 0 &amp; 0.4039 &amp; 0 &amp; -2.089 &amp; 0 &amp; 0 &amp; 0\\&#10;0 &amp; 0 &amp; 0 &amp; 1.0 &amp; 0 &amp; -0.07348 &amp; 0 &amp; 0 &amp; 0\\ &#10;0 &amp; 0 &amp; 0 &amp; 0 &amp; 1.0 &amp; 0 &amp; 0 &amp; 0 &amp; 0\\ &#10;-0.07329 &amp; 0 &amp; -0.9973 &amp; 0 &amp; 0 &amp; 0 &amp; 0 &amp; 150.4 &amp; 0 \\&#10;\end{bmatrix}$&#10;&#10;&#10;&#10;\end{document}" title="IguanaTex Bitmap Display">
            <a:extLst>
              <a:ext uri="{FF2B5EF4-FFF2-40B4-BE49-F238E27FC236}">
                <a16:creationId xmlns:a16="http://schemas.microsoft.com/office/drawing/2014/main" id="{226E95D9-F462-4A5C-ADFB-EC3261A174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16482"/>
            <a:ext cx="7188473" cy="1738518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textbf{B}_\mathrm{f} = \begin{bmatrix}&#10; -1.009 &amp; 9.81 &amp; 0 &amp; 0\\ 0 &amp; 0 &amp; 0 &amp; 4.329\\ -13.73 &amp; 0 &amp; 0 &amp; 0\\ 0 &amp; 0 &amp; -6.056 &amp; 2.354\\ -5.333 &amp; 0.2912 &amp; 0 &amp; 0\\ 0 &amp; 0 &amp; 0.1267 &amp; -2.596\\ 0 &amp; 0 &amp; 0 &amp; 0\\ 0 &amp; 0 &amp; 0 &amp; 0\\ 0 &amp; 0 &amp; 0 &amp; 0 \\&#10; \end{bmatrix}$&#10;&#10;&#10;&#10;\end{document}" title="IguanaTex Bitmap Display">
            <a:extLst>
              <a:ext uri="{FF2B5EF4-FFF2-40B4-BE49-F238E27FC236}">
                <a16:creationId xmlns:a16="http://schemas.microsoft.com/office/drawing/2014/main" id="{7B031501-89B1-4F1D-9F55-EAF4FE0C26B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499042"/>
            <a:ext cx="2712084" cy="159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109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4539F5-17AE-40FE-BD93-8A86AD339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Atmosphäre und aerodynamische Größen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77ABA5-96C4-4D8B-B0EC-F38EEAE3B0D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Anströmungsgeschwindigkeitsvektor: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Betrag der Anströmungsgeschwindigkeit: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Anstellwinkel: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Schiebewinkel: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Lufttemperatur: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  <a:effectLst/>
            </a:endParaRP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Luftdichte: 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Staudruck:</a:t>
            </a: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$\underline{v}_\mathrm{A} = \underline{v}- \underline{v}_\mathrm{w}  = [u_\mathrm{A},v_\mathrm{A},w_\mathrm{A}]^T $ &#10;&#10;&#10;\end{document}" title="IguanaTex Bitmap Display">
            <a:extLst>
              <a:ext uri="{FF2B5EF4-FFF2-40B4-BE49-F238E27FC236}">
                <a16:creationId xmlns:a16="http://schemas.microsoft.com/office/drawing/2014/main" id="{81834ACC-20EF-4484-9478-6DE3F9448A5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920" y="1399176"/>
            <a:ext cx="2356153" cy="207974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V_\mathrm{A} = |\underline{v}_\mathrm{A}| $&#10;&#10;&#10;\end{document}" title="IguanaTex Bitmap Display">
            <a:extLst>
              <a:ext uri="{FF2B5EF4-FFF2-40B4-BE49-F238E27FC236}">
                <a16:creationId xmlns:a16="http://schemas.microsoft.com/office/drawing/2014/main" id="{44D18C5B-6B63-45AE-8A01-9BCE625C6F1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124" y="1921396"/>
            <a:ext cx="852168" cy="207974"/>
          </a:xfrm>
          <a:prstGeom prst="rect">
            <a:avLst/>
          </a:prstGeom>
        </p:spPr>
      </p:pic>
      <p:pic>
        <p:nvPicPr>
          <p:cNvPr id="5" name="Grafik 4" descr="\documentclass{article}&#10;\usepackage{amsmath}&#10;\pagestyle{empty}&#10;\begin{document}&#10; $\alpha = \tan^{-1}\left(\dfrac{w_\mathrm{A}}{u_\mathrm{A}}\right)$&#10;&#10;&#10;&#10;\end{document}" title="IguanaTex Bitmap Display">
            <a:extLst>
              <a:ext uri="{FF2B5EF4-FFF2-40B4-BE49-F238E27FC236}">
                <a16:creationId xmlns:a16="http://schemas.microsoft.com/office/drawing/2014/main" id="{532B1049-B42C-42B3-BF33-8F3DD0401D5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355667"/>
            <a:ext cx="1420445" cy="455413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$\beta = \sin^{-1}\left(\dfrac{v_\mathrm{A}}{V_\mathrm{A}}\right)$&#10;&#10;&#10;&#10;\end{document}" title="IguanaTex Bitmap Display">
            <a:extLst>
              <a:ext uri="{FF2B5EF4-FFF2-40B4-BE49-F238E27FC236}">
                <a16:creationId xmlns:a16="http://schemas.microsoft.com/office/drawing/2014/main" id="{78010F73-F255-475C-BEBA-52F8FC27F13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022" y="2962276"/>
            <a:ext cx="1351199" cy="455413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&#10;$ T = 288.15 \mathrm{K} - 0.0065h^\mathcal{G}\mathrm{K/m}$&#10;&#10;&#10;\end{document}" title="IguanaTex Bitmap Display">
            <a:extLst>
              <a:ext uri="{FF2B5EF4-FFF2-40B4-BE49-F238E27FC236}">
                <a16:creationId xmlns:a16="http://schemas.microsoft.com/office/drawing/2014/main" id="{D3F4C954-F850-40DB-A6A0-91A88E030FE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999" y="3573841"/>
            <a:ext cx="2434286" cy="209829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&#10;$\rho = \dfrac{101325\mathrm{N/m^2}\left(\dfrac{T}{288.15  \mathrm{K}}\right)^{\dfrac{g}{1.86584 \mathrm{m/s^2}}}}{287.053T/\mathrm{K}} \mathrm{Kg/Nm}$&#10;&#10;&#10;\end{document}" title="IguanaTex Bitmap Display">
            <a:extLst>
              <a:ext uri="{FF2B5EF4-FFF2-40B4-BE49-F238E27FC236}">
                <a16:creationId xmlns:a16="http://schemas.microsoft.com/office/drawing/2014/main" id="{BAC1D2C4-669F-460B-AA59-7444485885D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42" y="3816747"/>
            <a:ext cx="4200874" cy="874316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$q_\mathrm{s} = \dfrac{1}{2}\rho V_\mathrm{A}^2$&#10;&#10;&#10;\end{document}" title="IguanaTex Bitmap Display">
            <a:extLst>
              <a:ext uri="{FF2B5EF4-FFF2-40B4-BE49-F238E27FC236}">
                <a16:creationId xmlns:a16="http://schemas.microsoft.com/office/drawing/2014/main" id="{1937673C-2C98-4FD7-97A3-1B40220E033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42" y="4738132"/>
            <a:ext cx="858514" cy="38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8918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FA1D57-47F0-4B07-A120-4BCCFF147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Kräfte und Momente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52F06D-E069-42EF-AD4A-785B353216D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Schubkraft:</a:t>
            </a:r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Schubmoment: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Aerodynamische Kraft: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 Aerodynamisches Moment: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Gesamtkraft: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Gesamtmoment: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\underline{r}^\mathcal{F}_\mathrm{schub} = \sigma_\mathrm{f} mg\begin{bmatrix} &#10;1\\&#10;0\\&#10;0&#10;\end{bmatrix}$&#10;&#10;&#10;&#10;\end{document}" title="IguanaTex Bitmap Display">
            <a:extLst>
              <a:ext uri="{FF2B5EF4-FFF2-40B4-BE49-F238E27FC236}">
                <a16:creationId xmlns:a16="http://schemas.microsoft.com/office/drawing/2014/main" id="{38D2FA67-7239-4FF4-9F09-8D75F0D32DC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1" y="1227554"/>
            <a:ext cx="1482919" cy="686297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underline{q}^\mathcal{F}_\mathrm{schub} = (\underline{p}_\mathrm{schub}-\underline{p}_\mathrm{sp})^\mathcal{F}\times\underline{r}^\mathcal{F}_\mathrm{schub}$&#10;&#10;&#10;\end{document}" title="IguanaTex Bitmap Display">
            <a:extLst>
              <a:ext uri="{FF2B5EF4-FFF2-40B4-BE49-F238E27FC236}">
                <a16:creationId xmlns:a16="http://schemas.microsoft.com/office/drawing/2014/main" id="{DDAA665A-00AF-4044-B731-735BDB54E5A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215916"/>
            <a:ext cx="2649786" cy="270595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&#10;$\underline{r}^\mathcal{A}_\mathrm{a} = q_\mathrm{s} S\begin{bmatrix} &#10;-C_\mathrm{W}\\&#10; C_\mathrm{Q}\\&#10;-C_\mathrm{A}&#10;\end{bmatrix}$&#10;&#10;&#10;\end{document}" title="IguanaTex Bitmap Display">
            <a:extLst>
              <a:ext uri="{FF2B5EF4-FFF2-40B4-BE49-F238E27FC236}">
                <a16:creationId xmlns:a16="http://schemas.microsoft.com/office/drawing/2014/main" id="{DE04A35F-7D7A-4ACC-B011-3827C622B0F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368" y="2779767"/>
            <a:ext cx="1427168" cy="684632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&#10;$\underline{q}^\mathcal{F}_\mathrm{a} = q_\mathrm{s} S\begin{bmatrix} &#10;bC_\mathrm{l}\\&#10;cC_\mathrm{m}\\&#10;bC_\mathrm{n}&#10;\end{bmatrix}$&#10;&#10;&#10;\end{document}" title="IguanaTex Bitmap Display">
            <a:extLst>
              <a:ext uri="{FF2B5EF4-FFF2-40B4-BE49-F238E27FC236}">
                <a16:creationId xmlns:a16="http://schemas.microsoft.com/office/drawing/2014/main" id="{E119D033-AF79-47D2-9FB7-5D11B87A3D4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453" y="3596065"/>
            <a:ext cx="1332560" cy="684632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$\underline{r}^\mathcal{F}_\mathrm{g} = \textbf{T}_\mathrm{fa}(\alpha,\beta)\underline{r}^\mathcal{A}_\mathrm{a} + \underline{r}^\mathcal{F}_\mathrm{schub}$&#10;&#10;&#10;&#10;\end{document}" title="IguanaTex Bitmap Display">
            <a:extLst>
              <a:ext uri="{FF2B5EF4-FFF2-40B4-BE49-F238E27FC236}">
                <a16:creationId xmlns:a16="http://schemas.microsoft.com/office/drawing/2014/main" id="{34E8E6CA-EEB8-49DD-8D02-480884209A7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624" y="4365000"/>
            <a:ext cx="2141593" cy="240438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&#10;$\underline{q}^\mathcal{F}_\mathrm{g} = \underline{q}^\mathcal{F}_\mathrm{a} + \underline{q}^\mathcal{F}_\mathrm{schub}$&#10;&#10;&#10;\end{document}" title="IguanaTex Bitmap Display">
            <a:extLst>
              <a:ext uri="{FF2B5EF4-FFF2-40B4-BE49-F238E27FC236}">
                <a16:creationId xmlns:a16="http://schemas.microsoft.com/office/drawing/2014/main" id="{357612C3-FEAC-4E41-BB33-E7EE064353C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4849480"/>
            <a:ext cx="1387886" cy="27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176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884E91-F294-446C-804F-3AD829325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der Modellannahmen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1C40B2-E2BA-4EED-B155-B8F319614C2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Flache und ruhende Erde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Konstante Schwerkraft und vereinfachte Atmosphäre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Keine Änderung der Massenverteilung: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Turbine sei im Zentrum des Flugzeugs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</a:rPr>
              <a:t>V</a:t>
            </a:r>
            <a:r>
              <a:rPr lang="de-DE" dirty="0">
                <a:solidFill>
                  <a:srgbClr val="000000"/>
                </a:solidFill>
                <a:effectLst/>
              </a:rPr>
              <a:t>ereinfachte Modellierung der Schubkraft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</a:rPr>
              <a:t>Beiwerte lassen sich meistens linear bezüglich der Winkeln ausrechnen</a:t>
            </a: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&#10;$\dot{\textbf{I}} = 0$&#10;&#10;&#10;\end{document}" title="IguanaTex Bitmap Display">
            <a:extLst>
              <a:ext uri="{FF2B5EF4-FFF2-40B4-BE49-F238E27FC236}">
                <a16:creationId xmlns:a16="http://schemas.microsoft.com/office/drawing/2014/main" id="{53B20F61-D035-4AF5-B6B8-F0324AB13F8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517" y="2481227"/>
            <a:ext cx="417600" cy="17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05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D7E7D1-AA10-425C-AA29-D8544599B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Koordinatensysteme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71C5DB-6D68-48C2-B1FE-59CA159D155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Vereinfachen die Aufstellung der Modellgleichungen</a:t>
            </a:r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Unterschiedliche Anwendungen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Geodätisches Bezugssystem als Basiskoordinaten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Koordinaten lassen sich mithilfe der Transformationsmatrizen umwandeln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&#10;\begin{table}[h]&#10; \begin{tabular}{||c c c c c ||} &#10; \hline&#10;Koordinatesystem&amp; Index  &amp; Anwendung &amp; Mittelpunkt&amp; Lage\\ [0.5ex] &#10;\hline&#10;Geodätisches&amp; $\mathcal{G}$  &amp; Schwerkraft und Höhe &amp;Massenschwerpunkt des Körpers&amp; $[x_\mathrm{g},y_\mathrm{g},z_\mathrm{g}]^T$ \\&#10;\hline&#10;Körperfestes&amp; $\mathcal{F}$  &amp; Schubkraft und Geschwindigkeiten &amp;Massenschwerpunkt des Körpers&amp; $[x_\mathrm{f},y_\mathrm{f},z_\mathrm{f}]^T$ \\&#10;\hline&#10;&#10;Aerodynamisches&amp; $\mathcal{A}$  &amp; Aerodynamische Kräfte &amp;Aerodynamischer Schwerpunkt des Körpers&amp; $[x_\mathrm{a},y_\mathrm{a},z_\mathrm{a}]^T$ \\&#10; [1ex] &#10; \hline&#10;\end{tabular}&#10;\end{table}&#10;&#10;&#10;\end{document}" title="IguanaTex Bitmap Display">
            <a:extLst>
              <a:ext uri="{FF2B5EF4-FFF2-40B4-BE49-F238E27FC236}">
                <a16:creationId xmlns:a16="http://schemas.microsoft.com/office/drawing/2014/main" id="{9D1846D2-A862-4EA2-A2AE-5BD662AC027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857500"/>
            <a:ext cx="7990911" cy="81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15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98FBF61-2E37-42DD-9A3A-55DFFD25BF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459" y="1750700"/>
            <a:ext cx="3826066" cy="269950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1F608F3-3695-4A80-BA88-0C83212E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Koordinatensysteme: Obere Sicht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EEB9E5-61D7-4EB5-BA15-33AFE9823E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21" name="Grafik 20" descr="\documentclass{article}&#10;\usepackage{amsmath}&#10;\pagestyle{empty}&#10;\begin{document}&#10;$x_f$&#10;&#10;&#10;&#10;\end{document}" title="IguanaTex Bitmap Display">
            <a:extLst>
              <a:ext uri="{FF2B5EF4-FFF2-40B4-BE49-F238E27FC236}">
                <a16:creationId xmlns:a16="http://schemas.microsoft.com/office/drawing/2014/main" id="{FB4D6040-1CF9-4B7B-9644-0B9CB3E0882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312" y="4171868"/>
            <a:ext cx="151313" cy="114554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x_a$&#10;&#10;&#10;&#10;\end{document}" title="IguanaTex Bitmap Display">
            <a:extLst>
              <a:ext uri="{FF2B5EF4-FFF2-40B4-BE49-F238E27FC236}">
                <a16:creationId xmlns:a16="http://schemas.microsoft.com/office/drawing/2014/main" id="{81810BC6-C6D3-42D9-8041-E10F6CA0609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727" y="3701452"/>
            <a:ext cx="147913" cy="93571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x_g$&#10;&#10;&#10;&#10;\end{document}" title="IguanaTex Bitmap Display">
            <a:extLst>
              <a:ext uri="{FF2B5EF4-FFF2-40B4-BE49-F238E27FC236}">
                <a16:creationId xmlns:a16="http://schemas.microsoft.com/office/drawing/2014/main" id="{910FA357-2051-464A-B636-78E2193E22B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03" y="3266284"/>
            <a:ext cx="143586" cy="114190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y_f$&#10;&#10;&#10;&#10;\end{document}" title="IguanaTex Bitmap Display">
            <a:extLst>
              <a:ext uri="{FF2B5EF4-FFF2-40B4-BE49-F238E27FC236}">
                <a16:creationId xmlns:a16="http://schemas.microsoft.com/office/drawing/2014/main" id="{B4DA5DF8-A87E-4DF0-AD06-8AEE78E8020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630" y="2521866"/>
            <a:ext cx="138845" cy="114554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y_a$&#10;&#10;&#10;&#10;\end{document}" title="IguanaTex Bitmap Display">
            <a:extLst>
              <a:ext uri="{FF2B5EF4-FFF2-40B4-BE49-F238E27FC236}">
                <a16:creationId xmlns:a16="http://schemas.microsoft.com/office/drawing/2014/main" id="{30F61494-9A11-4183-929B-BDF05DE876F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563" y="2329632"/>
            <a:ext cx="135445" cy="101511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y_f$&#10;&#10;&#10;&#10;\end{document}" title="IguanaTex Bitmap Display">
            <a:extLst>
              <a:ext uri="{FF2B5EF4-FFF2-40B4-BE49-F238E27FC236}">
                <a16:creationId xmlns:a16="http://schemas.microsoft.com/office/drawing/2014/main" id="{B86B364E-52AE-4BAD-9EEE-2EE6C2BA695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272172"/>
            <a:ext cx="139001" cy="114919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$\psi$&#10;&#10;&#10;&#10;\end{document}" title="IguanaTex Bitmap Display">
            <a:extLst>
              <a:ext uri="{FF2B5EF4-FFF2-40B4-BE49-F238E27FC236}">
                <a16:creationId xmlns:a16="http://schemas.microsoft.com/office/drawing/2014/main" id="{D643CAA7-1285-4156-98EE-80F3862CF96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555" y="3255000"/>
            <a:ext cx="95208" cy="141207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15BE3440-E0CD-493F-80C6-EF471EC2EC1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840" y="3351001"/>
            <a:ext cx="85574" cy="14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06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F608F3-3695-4A80-BA88-0C83212E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Koordinatensysteme: Seitliche 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EEB9E5-61D7-4EB5-BA15-33AFE9823E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2D01E41-4081-477A-ACFC-44EF3CD765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758" y="2137420"/>
            <a:ext cx="4071016" cy="1993967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z_g$&#10;&#10;&#10;&#10;\end{document}" title="IguanaTex Bitmap Display">
            <a:extLst>
              <a:ext uri="{FF2B5EF4-FFF2-40B4-BE49-F238E27FC236}">
                <a16:creationId xmlns:a16="http://schemas.microsoft.com/office/drawing/2014/main" id="{E51B18F0-EBFE-4358-BDA7-AE7AFAAFB1B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881" y="3937927"/>
            <a:ext cx="125811" cy="114554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z_a$&#10;&#10;&#10;&#10;\end{document}" title="IguanaTex Bitmap Display">
            <a:extLst>
              <a:ext uri="{FF2B5EF4-FFF2-40B4-BE49-F238E27FC236}">
                <a16:creationId xmlns:a16="http://schemas.microsoft.com/office/drawing/2014/main" id="{07F92208-3E97-4C27-8B01-80B7A7FF1FD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951" y="3937927"/>
            <a:ext cx="129778" cy="93571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z_f$&#10;&#10;&#10;&#10;\end{document}" title="IguanaTex Bitmap Display">
            <a:extLst>
              <a:ext uri="{FF2B5EF4-FFF2-40B4-BE49-F238E27FC236}">
                <a16:creationId xmlns:a16="http://schemas.microsoft.com/office/drawing/2014/main" id="{DEE5CF2B-620C-4CDA-AADC-0686F4D2971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901" y="3842595"/>
            <a:ext cx="133178" cy="114554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x_g$&#10;&#10;&#10;&#10;\end{document}" title="IguanaTex Bitmap Display">
            <a:extLst>
              <a:ext uri="{FF2B5EF4-FFF2-40B4-BE49-F238E27FC236}">
                <a16:creationId xmlns:a16="http://schemas.microsoft.com/office/drawing/2014/main" id="{1678CB4B-87B4-47ED-B7CF-10DC89D7E8C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926" y="3088546"/>
            <a:ext cx="143586" cy="114190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x_a$&#10;&#10;&#10;&#10;\end{document}" title="IguanaTex Bitmap Display">
            <a:extLst>
              <a:ext uri="{FF2B5EF4-FFF2-40B4-BE49-F238E27FC236}">
                <a16:creationId xmlns:a16="http://schemas.microsoft.com/office/drawing/2014/main" id="{B630A05C-4F86-4015-A2B3-5BD2847F021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682" y="2743310"/>
            <a:ext cx="147913" cy="93571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x_f$&#10;&#10;&#10;&#10;\end{document}" title="IguanaTex Bitmap Display">
            <a:extLst>
              <a:ext uri="{FF2B5EF4-FFF2-40B4-BE49-F238E27FC236}">
                <a16:creationId xmlns:a16="http://schemas.microsoft.com/office/drawing/2014/main" id="{944783D2-1F6C-4BD7-8488-662885BFD30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267" y="2306933"/>
            <a:ext cx="151313" cy="114554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theta$&#10;&#10;&#10;&#10;\end{document}" title="IguanaTex Bitmap Display">
            <a:extLst>
              <a:ext uri="{FF2B5EF4-FFF2-40B4-BE49-F238E27FC236}">
                <a16:creationId xmlns:a16="http://schemas.microsoft.com/office/drawing/2014/main" id="{F431B91D-323E-4398-A51A-FA9B591E7DF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882" y="2666974"/>
            <a:ext cx="65172" cy="112285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190B4969-F8B6-4CDD-B624-95DD1D63C99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832" y="2754651"/>
            <a:ext cx="88408" cy="7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06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F608F3-3695-4A80-BA88-0C83212E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Koordinatensysteme: Frontale 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EEB9E5-61D7-4EB5-BA15-33AFE9823E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4A4BAC4-749E-4F8A-BCD3-1C1217C0A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175" y="2082616"/>
            <a:ext cx="3537198" cy="1965111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z_f$&#10;&#10;&#10;&#10;\end{document}" title="IguanaTex Bitmap Display">
            <a:extLst>
              <a:ext uri="{FF2B5EF4-FFF2-40B4-BE49-F238E27FC236}">
                <a16:creationId xmlns:a16="http://schemas.microsoft.com/office/drawing/2014/main" id="{4364F749-81E8-4206-B350-327CEEE7195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577580"/>
            <a:ext cx="133178" cy="114554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z_a$&#10;&#10;&#10;&#10;\end{document}" title="IguanaTex Bitmap Display">
            <a:extLst>
              <a:ext uri="{FF2B5EF4-FFF2-40B4-BE49-F238E27FC236}">
                <a16:creationId xmlns:a16="http://schemas.microsoft.com/office/drawing/2014/main" id="{4491128D-6877-472B-BBB8-65D17817131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15" y="3698463"/>
            <a:ext cx="129778" cy="93571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z_g$&#10;&#10;&#10;&#10;\end{document}" title="IguanaTex Bitmap Display">
            <a:extLst>
              <a:ext uri="{FF2B5EF4-FFF2-40B4-BE49-F238E27FC236}">
                <a16:creationId xmlns:a16="http://schemas.microsoft.com/office/drawing/2014/main" id="{E430A2E5-4C80-44F3-B85A-229043C136B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785" y="3742027"/>
            <a:ext cx="125811" cy="114554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phi$&#10;&#10;&#10;&#10;\end{document}" title="IguanaTex Bitmap Display">
            <a:extLst>
              <a:ext uri="{FF2B5EF4-FFF2-40B4-BE49-F238E27FC236}">
                <a16:creationId xmlns:a16="http://schemas.microsoft.com/office/drawing/2014/main" id="{15A0A886-B911-4080-BDEC-5C0791A6E81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990" y="3148341"/>
            <a:ext cx="82741" cy="141207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$y_f$&#10;&#10;&#10;&#10;\end{document}" title="IguanaTex Bitmap Display">
            <a:extLst>
              <a:ext uri="{FF2B5EF4-FFF2-40B4-BE49-F238E27FC236}">
                <a16:creationId xmlns:a16="http://schemas.microsoft.com/office/drawing/2014/main" id="{B1D866E9-D334-4E26-8ADC-B23C805C72C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316" y="3775160"/>
            <a:ext cx="138845" cy="114554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y_a$&#10;&#10;&#10;&#10;\end{document}" title="IguanaTex Bitmap Display">
            <a:extLst>
              <a:ext uri="{FF2B5EF4-FFF2-40B4-BE49-F238E27FC236}">
                <a16:creationId xmlns:a16="http://schemas.microsoft.com/office/drawing/2014/main" id="{E1D46412-E62D-4631-B57F-64A81F07159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266" y="3502594"/>
            <a:ext cx="135445" cy="101511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y_g$&#10;&#10;&#10;&#10;\end{document}" title="IguanaTex Bitmap Display">
            <a:extLst>
              <a:ext uri="{FF2B5EF4-FFF2-40B4-BE49-F238E27FC236}">
                <a16:creationId xmlns:a16="http://schemas.microsoft.com/office/drawing/2014/main" id="{E518A076-9156-419E-8828-85B1A0FE3AE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660" y="3199614"/>
            <a:ext cx="131478" cy="11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670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A740C9-46DA-4129-AF8D-1BF271D41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Modellbildung: Wahl der Zustände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A09974-8901-4FBA-9113-4BF818E6D43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Körpergeschwindigkeit: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Körperrotationsgeschwindigkeit: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Eulerwinkel (ohne den Gierwinkel):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Höhe (geodätisches Koordinatensystem):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Gesamtzustandsraum eines Flugzeugs: </a:t>
            </a:r>
          </a:p>
        </p:txBody>
      </p:sp>
      <p:pic>
        <p:nvPicPr>
          <p:cNvPr id="5" name="Grafik 4" descr="\documentclass{article}&#10;\usepackage{amsmath}&#10;\pagestyle{empty}&#10;\begin{document}&#10;$\underline{v} = [u, v, w]^T$&#10;&#10;&#10;&#10;\end{document}" title="IguanaTex Bitmap Display">
            <a:extLst>
              <a:ext uri="{FF2B5EF4-FFF2-40B4-BE49-F238E27FC236}">
                <a16:creationId xmlns:a16="http://schemas.microsoft.com/office/drawing/2014/main" id="{49D43A2C-83F3-44AE-82C4-7BD9784BC4B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183" y="1417340"/>
            <a:ext cx="1079314" cy="207086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$\underline{\varphi} = [\phi, \theta]^T$&#10;&#10;&#10;&#10;\end{document}" title="IguanaTex Bitmap Display">
            <a:extLst>
              <a:ext uri="{FF2B5EF4-FFF2-40B4-BE49-F238E27FC236}">
                <a16:creationId xmlns:a16="http://schemas.microsoft.com/office/drawing/2014/main" id="{8582797E-180E-4A23-94F8-F45F786FA1F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231" y="3001516"/>
            <a:ext cx="879086" cy="226286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underline{\omega} = [p, q, r]^T$&#10;&#10;&#10;&#10;\end{document}" title="IguanaTex Bitmap Display">
            <a:extLst>
              <a:ext uri="{FF2B5EF4-FFF2-40B4-BE49-F238E27FC236}">
                <a16:creationId xmlns:a16="http://schemas.microsoft.com/office/drawing/2014/main" id="{55E0F47C-4891-4F99-816D-25173E6E79A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209428"/>
            <a:ext cx="1034743" cy="207086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h^\mathcal{G} = -z^\mathcal{G}$&#10;&#10;&#10;&#10;\end{document}" title="IguanaTex Bitmap Display">
            <a:extLst>
              <a:ext uri="{FF2B5EF4-FFF2-40B4-BE49-F238E27FC236}">
                <a16:creationId xmlns:a16="http://schemas.microsoft.com/office/drawing/2014/main" id="{CBA68C58-851A-4FEC-B040-CAAEDBCE85D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839667"/>
            <a:ext cx="794057" cy="164571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x}_\mathrm{f} = [ &#10;\underline{v},&#10;\underline{\omega},&#10;\underline{\varphi},&#10;h^\mathcal{G}&#10;]^T&#10;$&#10;&#10;&#10;\end{document}" title="IguanaTex Bitmap Display">
            <a:extLst>
              <a:ext uri="{FF2B5EF4-FFF2-40B4-BE49-F238E27FC236}">
                <a16:creationId xmlns:a16="http://schemas.microsoft.com/office/drawing/2014/main" id="{D4B3BDFF-7ED4-4A85-9DA3-D8143B4ED1B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774" y="4616103"/>
            <a:ext cx="1457829" cy="22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13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172,853"/>
  <p:tag name="ORIGINALWIDTH" val="11613,05"/>
  <p:tag name="LATEXADDIN" val="\documentclass{article}&#10;\usepackage{amsmath}&#10;\pagestyle{empty}&#10;\begin{document}&#10;&#10;\begin{table}[h]&#10; \begin{tabular}{||c c c c c ||} &#10; \hline&#10;Koordinatesystem&amp; Index  &amp; Anwendung &amp; Mittelpunkt&amp; Lage\\ [0.5ex] &#10;\hline&#10;Geodätisches&amp; $\mathcal{G}$  &amp; Schwerkraft und Höhe &amp;Massenschwerpunkt des Körpers&amp; $[x_\mathrm{g},y_\mathrm{g},z_\mathrm{g}]^T$ \\&#10;\hline&#10;Körperfestes&amp; $\mathcal{F}$  &amp; Schubkraft und Geschwindigkeiten &amp;Massenschwerpunkt des Körpers&amp; $[x_\mathrm{f},y_\mathrm{f},z_\mathrm{f}]^T$ \\&#10;\hline&#10;&#10;Aerodynamisches&amp; $\mathcal{A}$  &amp; Aerodynamische Kräfte &amp;Aerodynamischer Schwerpunkt des Körpers&amp; $[x_\mathrm{a},y_\mathrm{a},z_\mathrm{a}]^T$ \\&#10; [1ex] &#10; \hline&#10;\end{tabular}&#10;\end{table}&#10;&#10;&#10;\end{document}"/>
  <p:tag name="IGUANATEXSIZE" val="20"/>
  <p:tag name="IGUANATEXCURSOR" val="182"/>
  <p:tag name="TRANSPARENCY" val="Wahr"/>
  <p:tag name="FILENAME" val=""/>
  <p:tag name="LATEXENGINEID" val="0"/>
  <p:tag name="TEMPFOLDER" val="c:\temp\"/>
  <p:tag name="LATEXFORMHEIGHT" val="492,75"/>
  <p:tag name="LATEXFORMWIDTH" val="672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66,4792"/>
  <p:tag name="LATEXADDIN" val="\documentclass{article}&#10;\usepackage{amsmath}&#10;\pagestyle{empty}&#10;\begin{document}&#10;$z_g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3,7195"/>
  <p:tag name="ORIGINALWIDTH" val="1286,089"/>
  <p:tag name="LATEXADDIN" val="\documentclass{article}&#10;\usepackage{amsmath}&#10;\pagestyle{empty}&#10;\begin{document}&#10;$$[C_\mathrm{A},C_\mathrm{W},C_\mathrm{Q}]^T$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71,7285"/>
  <p:tag name="LATEXADDIN" val="\documentclass{article}&#10;\usepackage{amsmath}&#10;\pagestyle{empty}&#10;\begin{document}&#10;$z_a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,9704"/>
  <p:tag name="ORIGINALWIDTH" val="1142,107"/>
  <p:tag name="LATEXADDIN" val="\documentclass{article}&#10;\usepackage{amsmath}&#10;\pagestyle{empty}&#10;\begin{document}&#10;$$[C_\mathrm{l},C_\mathrm{m},C_\mathrm{n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2861,642"/>
  <p:tag name="LATEXADDIN" val="\documentclass{article}&#10;\usepackage{amsmath}&#10;\pagestyle{empty}&#10;\begin{document}&#10;Triebwerk und Aerodynamische\\&#10;&#10;&#10;&#10;\end{document}"/>
  <p:tag name="IGUANATEXSIZE" val="20"/>
  <p:tag name="IGUANATEXCURSOR" val="11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76,228"/>
  <p:tag name="LATEXADDIN" val="\documentclass{article}&#10;\usepackage{amsmath}&#10;\pagestyle{empty}&#10;\begin{document}&#10;$z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9,2313"/>
  <p:tag name="ORIGINALWIDTH" val="1896,513"/>
  <p:tag name="LATEXADDIN" val="\documentclass{article}&#10;\usepackage{amsmath}&#10;\pagestyle{empty}&#10;\begin{document}&#10;&#10;Kräfte und Momente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,219"/>
  <p:tag name="ORIGINALWIDTH" val="1906,262"/>
  <p:tag name="LATEXADDIN" val="\documentclass{article}&#10;\usepackage{amsmath}&#10;\pagestyle{empty}&#10;\begin{document}&#10;$\underline{\dot{x}}_\mathrm{f} = \underline{f}(\underline{x}_\mathrm{f_{ap}},\underline{u}_\mathrm{f_{ap}}) = \underline{0}$&#10;&#10;&#10;&#10;\end{document}"/>
  <p:tag name="IGUANATEXSIZE" val="15"/>
  <p:tag name="IGUANATEXCURSOR" val="20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29,059"/>
  <p:tag name="ORIGINALWIDTH" val="1646,794"/>
  <p:tag name="LATEXADDIN" val="\documentclass{article}&#10;\usepackage{amsmath}&#10;\pagestyle{empty}&#10;\begin{document}&#10;&#10;$\begin{bmatrix} &#10;\underline{f}(\underline{x}_\mathrm{f_{ap}},\underline{u}_\mathrm{f_{ap}}) \\&#10;\dot{\psi} \\&#10;u_\mathrm{ap} - u_\mathrm{soll}\\&#10;\phi_\mathrm{ap}\\&#10;\psi_\mathrm{ap}\\&#10;h^\mathcal{G}_\mathrm{ap} -h^\mathcal{G}_\mathrm{soll}&#10;\end{bmatrix} = \underline{0}$&#10;&#10;&#10;\end{document}"/>
  <p:tag name="IGUANATEXSIZE" val="15"/>
  <p:tag name="IGUANATEXCURSOR" val="34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6,4754"/>
  <p:tag name="ORIGINALWIDTH" val="1589,051"/>
  <p:tag name="LATEXADDIN" val="\documentclass{article}&#10;\usepackage{amsmath}&#10;\pagestyle{empty}&#10;\begin{document}&#10;$\underline{\dot{x}}_\mathrm{f} = \textbf{A}_\mathrm{f}\underline{x}_\mathrm{f} + \textbf{B}_\mathrm{f}\underline{u}_\mathrm{f}$&#10;&#10;&#10;&#10;\end{document}"/>
  <p:tag name="IGUANATEXSIZE" val="15"/>
  <p:tag name="IGUANATEXCURSOR" val="20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10,4237"/>
  <p:tag name="ORIGINALWIDTH" val="2147,731"/>
  <p:tag name="LATEXADDIN" val="\documentclass{article}&#10;\usepackage{amsmath}&#10;\pagestyle{empty}&#10;\begin{document}&#10;$\textbf{A}_\mathrm{f} = \dfrac{\partial \underline{f}(\underline{x}_\mathrm{f},\underline{u}_\mathrm{f})}{\partial \underline{x}_\mathrm{f}}_{|\underline{x}_\mathrm{f_{ap}},\underline{u}_\mathrm{f_{ap}}} $&#10;&#10;&#10;&#10;\end{document}"/>
  <p:tag name="IGUANATEXSIZE" val="15"/>
  <p:tag name="IGUANATEXCURSOR" val="17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10,4237"/>
  <p:tag name="ORIGINALWIDTH" val="2137,983"/>
  <p:tag name="LATEXADDIN" val="\documentclass{article}&#10;\usepackage{amsmath}&#10;\pagestyle{empty}&#10;\begin{document}&#10;&#10;$\textbf{B}_\mathrm{f} = \dfrac{\partial \underline{f}(\underline{x}_\mathrm{f},\underline{u}_\mathrm{f})}{\partial \underline{u}_\mathrm{f}}_{|\underline{x}_\mathrm{f_{ap}},\underline{u}_\mathrm{f_{ap}}} $&#10;&#10;&#10;\end{document}"/>
  <p:tag name="IGUANATEXSIZE" val="15"/>
  <p:tag name="IGUANATEXCURSOR" val="2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1,9685"/>
  <p:tag name="ORIGINALWIDTH" val="1220,847"/>
  <p:tag name="LATEXADDIN" val="\documentclass{article}&#10;\usepackage{amsmath}&#10;\pagestyle{empty}&#10;\begin{document}&#10; $h^\mathcal{G}_\mathrm{soll} = 5000 \mathrm{m}$&#10;&#10;&#10;&#10;\end{document}"/>
  <p:tag name="IGUANATEXSIZE" val="20"/>
  <p:tag name="IGUANATEXCURSOR" val="1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,724"/>
  <p:tag name="ORIGINALWIDTH" val="1304,837"/>
  <p:tag name="LATEXADDIN" val="\documentclass{article}&#10;\usepackage{amsmath}&#10;\pagestyle{empty}&#10;\begin{document}&#10;$u_\mathrm{soll} = 150 \mathrm{m/s}$&#10;&#10;&#10;&#10;\end{document}"/>
  <p:tag name="IGUANATEXSIZE" val="20"/>
  <p:tag name="IGUANATEXCURSOR" val="11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00,7124"/>
  <p:tag name="ORIGINALWIDTH" val="3413,573"/>
  <p:tag name="LATEXADDIN" val="\documentclass{article}&#10;\usepackage{amsmath}&#10;\pagestyle{empty}&#10;\begin{document}&#10;$\underline{x} = [&#10;\underline{v}_\mathrm{f_1},\underline{\omega}_\mathrm{f_1},\underline{\varphi}_\mathrm{f_1},h^\mathcal{G}_\mathrm{f_1},&#10;\underline{v}_\mathrm{f_2},\underline{\omega}_\mathrm{f_2},\underline{\varphi}_\mathrm{f_2},h^\mathcal{G}_\mathrm{f_2}&#10;]^T$&#10;&#10;&#10;&#10;\end{document}"/>
  <p:tag name="IGUANATEXSIZE" val="15"/>
  <p:tag name="IGUANATEXCURSOR" val="33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3331,833"/>
  <p:tag name="LATEXADDIN" val="\documentclass{article}&#10;\usepackage{amsmath}&#10;\pagestyle{empty}&#10;\begin{document}&#10;$\underline{u} = [ \eta_\mathrm{f_1},\sigma_\mathrm{f_{f_1}}, \xi_\mathrm{f_1} , \zeta_\mathrm{f_1}, \eta_\mathrm{f_2},\sigma_\mathrm{f_{f_2}}, \xi_\mathrm{f_2} , \zeta_\mathrm{f_2} ]^T$&#10;&#10;&#10;&#10;\end{document}"/>
  <p:tag name="IGUANATEXSIZE" val="20"/>
  <p:tag name="IGUANATEXCURSOR" val="2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90,4762"/>
  <p:tag name="LATEXADDIN" val="\documentclass{article}&#10;\usepackage{amsmath}&#10;\pagestyle{empty}&#10;\begin{document}&#10;$x_g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&#10;Passagierflugzeug&#10;&#10;&#10;\end{document}"/>
  <p:tag name="IGUANATEXSIZE" val="15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&#10;Passagierflugzeug&#10;&#10;&#10;\end{document}"/>
  <p:tag name="IGUANATEXSIZE" val="15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&#10;Tanker&#10;&#10;&#10;\end{document}"/>
  <p:tag name="IGUANATEXSIZE" val="15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&#10;Tanker&#10;&#10;&#10;\end{document}"/>
  <p:tag name="IGUANATEXSIZE" val="15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2127,484"/>
  <p:tag name="LATEXADDIN" val="\documentclass{article}&#10;\usepackage{amsmath}&#10;\pagestyle{empty}&#10;\begin{document}&#10;&#10;$\textbf{A} = \begin{bmatrix} &#10;\textbf{A}_\mathrm{f_1}&amp; \textbf{0}_{n_f\times n_f}\\&#10;\textbf{0}_{n_f\times n_f} &amp; \textbf{A}_\mathrm{f_2}&#10;\end{bmatrix}\\$&#10;&#10;&#10;\end{document}"/>
  <p:tag name="IGUANATEXSIZE" val="15"/>
  <p:tag name="IGUANATEXCURSOR" val="23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2206,974"/>
  <p:tag name="LATEXADDIN" val="\documentclass{article}&#10;\usepackage{amsmath}&#10;\pagestyle{empty}&#10;\begin{document}&#10;&#10;$\textbf{B} = \begin{bmatrix} &#10;\textbf{B}_\mathrm{f_1}&amp; \textbf{0}_{n_f\times m_f}\\&#10;\textbf{0}_{n_f\times m_f} &amp; \textbf{B}_\mathrm{f_2}&#10;\end{bmatrix}$&#10;&#10;&#10;\end{document}"/>
  <p:tag name="IGUANATEXSIZE" val="20"/>
  <p:tag name="IGUANATEXCURSOR" val="23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16,6854"/>
  <p:tag name="ORIGINALWIDTH" val="1418,073"/>
  <p:tag name="LATEXADDIN" val="\documentclass{article}&#10;\usepackage{amsmath}&#10;\pagestyle{empty}&#10;\begin{document}&#10;&#10;$\underline{y} = \begin{bmatrix} \underline{y}_\mathrm{1}\\\underline{y}_\mathrm{2}  \end{bmatrix}  = \Tilde{\textbf{C}}\underline{x},$&#10;&#10;&#10;\end{document}"/>
  <p:tag name="IGUANATEXSIZE" val="20"/>
  <p:tag name="IGUANATEXCURSOR" val="18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05,624"/>
  <p:tag name="ORIGINALWIDTH" val="954,6306"/>
  <p:tag name="LATEXADDIN" val="\documentclass{article}&#10;\usepackage{amsmath}&#10;\pagestyle{empty}&#10;\begin{document}&#10;&#10;$\underline{y}_\mathrm{1} = \begin{bmatrix} u_\mathrm{f_1}\\\phi_\mathrm{f_1}\\ \theta_\mathrm{f_1}\\ h^\mathcal{G}_\mathrm{f_1} \end{bmatrix}$&#10;&#10;&#10;\end{document}"/>
  <p:tag name="IGUANATEXSIZE" val="15"/>
  <p:tag name="IGUANATEXCURSOR" val="20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05,624"/>
  <p:tag name="ORIGINALWIDTH" val="1474,316"/>
  <p:tag name="LATEXADDIN" val="\documentclass{article}&#10;\usepackage{amsmath}&#10;\pagestyle{empty}&#10;\begin{document}&#10;&#10;$\underline{y}_\mathrm{2} = \begin{bmatrix} u_\mathrm{f_1}-u_\mathrm{f_2}\\ \phi_\mathrm{f_1} -\phi_\mathrm{f_2}\\\theta_\mathrm{f_1}-\theta_\mathrm{f_2}\\ h^\mathcal{G}_\mathrm{f_1} - h^\mathcal{G}_\mathrm{f_2} \end{bmatrix}$&#10;&#10;&#10;\end{document}"/>
  <p:tag name="IGUANATEXSIZE" val="15"/>
  <p:tag name="IGUANATEXCURSOR" val="2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2225,722"/>
  <p:tag name="LATEXADDIN" val="\documentclass{article}&#10;\usepackage{amsmath}&#10;\pagestyle{empty}&#10;\begin{document}&#10;&#10;Stellgrößenbeschränkung&#10;&#10;&#10;\end{document}"/>
  <p:tag name="IGUANATEXSIZE" val="20"/>
  <p:tag name="IGUANATEXCURSOR" val="10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95,7255"/>
  <p:tag name="LATEXADDIN" val="\documentclass{article}&#10;\usepackage{amsmath}&#10;\pagestyle{empty}&#10;\begin{document}&#10;$x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Tanker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Passagierflugzeug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1,7285"/>
  <p:tag name="ORIGINALWIDTH" val="119,2351"/>
  <p:tag name="LATEXADDIN" val="\documentclass{article}&#10;\usepackage{amsmath}&#10;\pagestyle{empty}&#10;\begin{document}&#10;$\underline{\Tilde{u}}$&#10;&#10;&#10;&#10;\end{document}"/>
  <p:tag name="IGUANATEXSIZE" val="20"/>
  <p:tag name="IGUANATEXCURSOR" val="10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227,9715"/>
  <p:tag name="LATEXADDIN" val="\documentclass{article}&#10;\usepackage{amsmath}&#10;\pagestyle{empty}&#10;\begin{document}&#10;$\underline{x}_\mathrm{f_1}$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231,721"/>
  <p:tag name="LATEXADDIN" val="\documentclass{article}&#10;\usepackage{amsmath}&#10;\pagestyle{empty}&#10;\begin{document}&#10;$\underline{x}_\mathrm{f_2}$&#10;&#10;&#10;&#10;\end{document}"/>
  <p:tag name="IGUANATEXSIZE" val="20"/>
  <p:tag name="IGUANATEXCURSOR" val="10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0,7236"/>
  <p:tag name="ORIGINALWIDTH" val="227,9715"/>
  <p:tag name="LATEXADDIN" val="\documentclass{article}&#10;\usepackage{amsmath}&#10;\pagestyle{empty}&#10;\begin{document}&#10;$\underline{\Tilde{u}}_\mathrm{f_1}$&#10;&#10;&#10;&#10;\end{document}"/>
  <p:tag name="IGUANATEXSIZE" val="20"/>
  <p:tag name="IGUANATEXCURSOR" val="11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0,7236"/>
  <p:tag name="ORIGINALWIDTH" val="231,721"/>
  <p:tag name="LATEXADDIN" val="\documentclass{article}&#10;\usepackage{amsmath}&#10;\pagestyle{empty}&#10;\begin{document}&#10;$\underline{\Tilde{u}}_\mathrm{f_2}$&#10;&#10;&#10;&#10;\end{document}"/>
  <p:tag name="IGUANATEXSIZE" val="20"/>
  <p:tag name="IGUANATEXCURSOR" val="11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x}$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09,4863"/>
  <p:tag name="LATEXADDIN" val="\documentclass{article}&#10;\usepackage{amsmath}&#10;\pagestyle{empty}&#10;\begin{document}&#10;$\underline{y}$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0,225"/>
  <p:tag name="LATEXADDIN" val="\documentclass{article}&#10;\usepackage{amsmath}&#10;\pagestyle{empty}&#10;\begin{document}&#10;$x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660,292"/>
  <p:tag name="LATEXADDIN" val="\documentclass{article}&#10;\usepackage{amsmath}&#10;\pagestyle{empty}&#10;\begin{document}&#10;Modellgleichungen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660,292"/>
  <p:tag name="LATEXADDIN" val="\documentclass{article}&#10;\usepackage{amsmath}&#10;\pagestyle{empty}&#10;\begin{document}&#10;Modellgleichungen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4,2258"/>
  <p:tag name="ORIGINALWIDTH" val="146,2317"/>
  <p:tag name="LATEXADDIN" val="\documentclass{article}&#10;\usepackage{amsmath}&#10;\pagestyle{empty}&#10;\begin{document}&#10;&#10;$\Tilde{\textbf{C}}$&#10;&#10;&#10;\end{document}"/>
  <p:tag name="IGUANATEXSIZE" val="20"/>
  <p:tag name="IGUANATEXCURSOR" val="10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5,9692"/>
  <p:tag name="ORIGINALWIDTH" val="962,8796"/>
  <p:tag name="LATEXADDIN" val="\documentclass{article}&#10;\usepackage{amsmath}&#10;\pagestyle{empty}&#10;\begin{document}&#10;&#10;$[\underline{v}_\mathrm{w_2},\underline{\omega}_\mathrm{w_2}]^T$&#10;&#10;&#10;\end{document}"/>
  <p:tag name="IGUANATEXSIZE" val="20"/>
  <p:tag name="IGUANATEXCURSOR" val="1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5,9692"/>
  <p:tag name="ORIGINALWIDTH" val="962,8796"/>
  <p:tag name="LATEXADDIN" val="\documentclass{article}&#10;\usepackage{amsmath}&#10;\pagestyle{empty}&#10;\begin{document}&#10;&#10;$[\underline{v}_\mathrm{w_1},\underline{\omega}_\mathrm{w_1}]^T$&#10;&#10;&#10;\end{document}"/>
  <p:tag name="IGUANATEXSIZE" val="20"/>
  <p:tag name="IGUANATEXCURSOR" val="14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2216"/>
  <p:tag name="ORIGINALWIDTH" val="805,3993"/>
  <p:tag name="LATEXADDIN" val="\documentclass{article}&#10;\usepackage{amsmath}&#10;\pagestyle{empty}&#10;\begin{document}&#10;$[\underline{v}_\mathrm{w},\underline{\omega}_\mathrm{w}]^T$&#10;&#10;&#10;&#10;\end{document}"/>
  <p:tag name="IGUANATEXSIZE" val="15"/>
  <p:tag name="IGUANATEXCURSOR" val="9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976"/>
  <p:tag name="ORIGINALWIDTH" val="968,8789"/>
  <p:tag name="LATEXADDIN" val="\documentclass{article}&#10;\usepackage{amsmath}&#10;\pagestyle{empty}&#10;\begin{document}&#10;$\underline{\Tilde{v}} = \underline{v} +\underline{v}_\mathrm{w}$&#10;&#10;&#10;&#10;\end{document}"/>
  <p:tag name="IGUANATEXSIZE" val="15"/>
  <p:tag name="IGUANATEXCURSOR" val="14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976"/>
  <p:tag name="ORIGINALWIDTH" val="1054,368"/>
  <p:tag name="LATEXADDIN" val="\documentclass{article}&#10;\usepackage{amsmath}&#10;\pagestyle{empty}&#10;\begin{document}&#10;&#10;$\underline{\Tilde{\omega}} = \underline{\omega} + \underline{\omega}_\mathrm{w}$&#10;&#10;&#10;\end{document}"/>
  <p:tag name="IGUANATEXSIZE" val="15"/>
  <p:tag name="IGUANATEXCURSOR" val="16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14,098"/>
  <p:tag name="ORIGINALWIDTH" val="5192,351"/>
  <p:tag name="LATEXADDIN" val="\documentclass{article}&#10;\usepackage{amsmath}&#10;\pagestyle{empty}&#10;\begin{document}&#10;&#10;\begin{table}[h]&#10;\centering&#10; \begin{tabular}{||c c c||} &#10; &#10; \hline&#10; Parameter &amp; Symbol &amp; Wert \\ [0.5ex] &#10; \hline\hline&#10; Masse des Kraftstoffs &amp; $m_\mathrm{ks}$&amp; $14000 \mathrm{kg}$\\ &#10; \hline&#10; Zeit des Betankungsverfahren &amp;$t_\mathrm{tank}$ &amp; $20 \mathrm{min}$\\&#10; \hline&#10; Zeit zum Anfang der Betankung &amp;$t_0$ &amp; $10 \mathrm{min}$\\  [1ex] &#10; \hline&#10;\end{tabular}&#10;\end{table}&#10;&#10;&#10;\end{document}"/>
  <p:tag name="IGUANATEXSIZE" val="15"/>
  <p:tag name="IGUANATEXCURSOR" val="44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&#10;Passagierflugzeug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8,4814"/>
  <p:tag name="ORIGINALWIDTH" val="86,23921"/>
  <p:tag name="LATEXADDIN" val="\documentclass{article}&#10;\usepackage{amsmath}&#10;\pagestyle{empty}&#10;\begin{document}&#10;$\thet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Tanker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2,9809"/>
  <p:tag name="ORIGINALWIDTH" val="758,1552"/>
  <p:tag name="LATEXADDIN" val="\documentclass{article}&#10;\usepackage{amsmath}&#10;\pagestyle{empty}&#10;\begin{document}&#10;$m+m_\mathrm{ks}$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70,2287"/>
  <p:tag name="LATEXADDIN" val="\documentclass{article}&#10;\usepackage{amsmath}&#10;\pagestyle{empty}&#10;\begin{document}&#10;$m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8,4739"/>
  <p:tag name="ORIGINALWIDTH" val="967,379"/>
  <p:tag name="LATEXADDIN" val="\documentclass{article}&#10;\usepackage{amsmath}&#10;\pagestyle{empty}&#10;\begin{document}&#10;Masse [Kg]&#10;&#10;&#10;&#10;\end{document}"/>
  <p:tag name="IGUANATEXSIZE" val="20"/>
  <p:tag name="IGUANATEXCURSOR" val="8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145,4818"/>
  <p:tag name="LATEXADDIN" val="\documentclass{article}&#10;\usepackage{amsmath}&#10;\pagestyle{empty}&#10;\begin{document}&#10;$t_0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813,6483"/>
  <p:tag name="LATEXADDIN" val="\documentclass{article}&#10;\usepackage{amsmath}&#10;\pagestyle{empty}&#10;\begin{document}&#10;&#10;$t_0+ t_\mathrm{tank}$&#10;&#10;&#10;\end{document}"/>
  <p:tag name="IGUANATEXSIZE" val="20"/>
  <p:tag name="IGUANATEXCURSOR" val="10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8,4739"/>
  <p:tag name="ORIGINALWIDTH" val="852,6434"/>
  <p:tag name="LATEXADDIN" val="\documentclass{article}&#10;\usepackage{amsmath}&#10;\pagestyle{empty}&#10;\begin{document}&#10;&#10;Zeit [min]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89,6888"/>
  <p:tag name="ORIGINALWIDTH" val="1960,255"/>
  <p:tag name="LATEXADDIN" val="\documentclass{article}&#10;\usepackage{amsmath}&#10;\pagestyle{empty}&#10;\begin{document}&#10;&#10;&#10;\begin{align*}&#10; \underline{\dot{x}}_{\rho}  &amp;= \textbf{A}_\rho \underline{x}_{\rho} + \textbf{B}_\rho \underline{u}_{\rho}, \qquad \underline{x}_{\rho}(0) = \underline{x}_{0\rho} \\&#10; \underline{y}_{\rho} &amp;= \textbf{C}_\rho\underline{x}_{\rho} = \begin{bmatrix}\textbf{C}_{1\rho} \\ \textbf{C}_{2\rho} \end{bmatrix} \underline{x}_{\rho}&#10;\end{align*}&#10;&#10;&#10;\end{document}"/>
  <p:tag name="IGUANATEXSIZE" val="20"/>
  <p:tag name="IGUANATEXCURSOR" val="4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6,9741"/>
  <p:tag name="ORIGINALWIDTH" val="911,136"/>
  <p:tag name="LATEXADDIN" val="\documentclass{article}&#10;\usepackage{amsmath}&#10;\pagestyle{empty}&#10;\begin{document}&#10;$&#10;\underline{y}_{2\rho} = \textbf{C}_{2\rho} \underline{x}_{\rho} \stackrel{!}{=} \textbf{0}&#10;$&#10;&#10;&#10;\end{document}"/>
  <p:tag name="IGUANATEXSIZE" val="20"/>
  <p:tag name="IGUANATEXCURSOR" val="17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5,351"/>
  <p:tag name="ORIGINALWIDTH" val="3514,811"/>
  <p:tag name="LATEXADDIN" val="\documentclass{article}&#10;\usepackage{amsmath}&#10;\pagestyle{empty}&#10;\begin{document}&#10;&#10;$&#10;\texttt{tf\_structure} = \begin{bmatrix}&#10; \texttt{NaN} &amp; 0 &amp; 0 &amp; 0 &amp; \texttt{NaN} &amp; \texttt{NaN} &amp; \texttt{NaN} &amp; \texttt{NaN} \\&#10; 0 &amp; \texttt{NaN} &amp; 0 &amp; 0 &amp; \texttt{NaN} &amp; \texttt{NaN} &amp; \texttt{NaN} &amp; \texttt{NaN} \\&#10; 0 &amp; 0 &amp; \texttt{NaN} &amp; \texttt{NaN} &amp; \texttt{NaN} &amp; \texttt{NaN} &amp; \texttt{NaN} &amp; \texttt{NaN} \\&#10; 0 &amp; 0 &amp; \texttt{NaN} &amp; \texttt{NaN} &amp; \texttt{NaN} &amp; \texttt{NaN} &amp; \texttt{NaN} &amp; \texttt{NaN} \\&#10; \hline&#10; 0 &amp; 0 &amp; 0 &amp; 0 &amp; \texttt{NaN} &amp; \texttt{NaN} &amp; \texttt{NaN} &amp; \texttt{NaN} \\&#10; 0 &amp; 0 &amp; 0 &amp; 0 &amp; \texttt{NaN} &amp; \texttt{NaN} &amp; \texttt{NaN} &amp; \texttt{NaN} \\&#10; 0 &amp; 0 &amp; 0 &amp; 0 &amp; \texttt{NaN} &amp; \texttt{NaN} &amp; \texttt{NaN} &amp; \texttt{NaN} \\&#10; 0 &amp; 0 &amp; 0 &amp; 0 &amp; \texttt{NaN} &amp; \texttt{NaN} &amp; \texttt{NaN} &amp; \texttt{NaN} &#10; \end{bmatrix}&#10;$&#10;&#10;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39,445"/>
  <p:tag name="LATEXADDIN" val="\documentclass{article}&#10;\usepackage{amsmath}&#10;\pagestyle{empty}&#10;\begin{document}&#10;&#10;&#10;$R=100$&#10;&#10;\end{document}"/>
  <p:tag name="IGUANATEXSIZE" val="15"/>
  <p:tag name="IGUANATEXCURSOR" val="8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814,3982"/>
  <p:tag name="LATEXADDIN" val="\documentclass{article}&#10;\usepackage{amsmath}&#10;\pagestyle{empty}&#10;\begin{document}&#10;&#10;$a = 0.3, b=0.2$&#10;&#10;&#10;\end{document}"/>
  <p:tag name="IGUANATEXSIZE" val="15"/>
  <p:tag name="IGUANATEXCURSOR" val="8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,4867"/>
  <p:tag name="ORIGINALWIDTH" val="131,2336"/>
  <p:tag name="LATEXADDIN" val="\documentclass{article}&#10;\usepackage{amsmath}&#10;\pagestyle{empty}&#10;\begin{document}&#10;&#10;$\Theta_1$&#10;&#10;&#10;\end{document}"/>
  <p:tag name="IGUANATEXSIZE" val="15"/>
  <p:tag name="IGUANATEXCURSOR" val="9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9872"/>
  <p:tag name="ORIGINALWIDTH" val="946,3817"/>
  <p:tag name="LATEXADDIN" val="\documentclass{article}&#10;\usepackage{amsmath}&#10;\pagestyle{empty}&#10;\begin{document}&#10;&#10;$m_1 = m+0.1m_\textrm{ks}$&#10;&#10;&#10;\end{document}"/>
  <p:tag name="IGUANATEXSIZE" val="15"/>
  <p:tag name="IGUANATEXCURSOR" val="9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434,1957"/>
  <p:tag name="LATEXADDIN" val="\documentclass{article}&#10;\usepackage{amsmath}&#10;\pagestyle{empty}&#10;\begin{document}&#10;&#10;$m_2 = m$&#10;&#10;&#10;\end{document}"/>
  <p:tag name="IGUANATEXSIZE" val="15"/>
  <p:tag name="IGUANATEXCURSOR" val="8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434,1957"/>
  <p:tag name="LATEXADDIN" val="\documentclass{article}&#10;\usepackage{amsmath}&#10;\pagestyle{empty}&#10;\begin{document}&#10;&#10;$m_2 = m$&#10;&#10;&#10;\end{document}"/>
  <p:tag name="IGUANATEXSIZE" val="15"/>
  <p:tag name="IGUANATEXCURSOR" val="8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434,1957"/>
  <p:tag name="LATEXADDIN" val="\documentclass{article}&#10;\usepackage{amsmath}&#10;\pagestyle{empty}&#10;\begin{document}&#10;&#10;$m_1 = m$&#10;&#10;&#10;\end{document}"/>
  <p:tag name="IGUANATEXSIZE" val="15"/>
  <p:tag name="IGUANATEXCURSOR" val="8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434,1957"/>
  <p:tag name="LATEXADDIN" val="\documentclass{article}&#10;\usepackage{amsmath}&#10;\pagestyle{empty}&#10;\begin{document}&#10;&#10;$m_1 = m$&#10;&#10;&#10;\end{document}"/>
  <p:tag name="IGUANATEXSIZE" val="15"/>
  <p:tag name="IGUANATEXCURSOR" val="8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9872"/>
  <p:tag name="ORIGINALWIDTH" val="946,3817"/>
  <p:tag name="LATEXADDIN" val="\documentclass{article}&#10;\usepackage{amsmath}&#10;\pagestyle{empty}&#10;\begin{document}&#10;&#10;$m_2 = m+0.1m_\textrm{ks}$&#10;&#10;&#10;\end{document}"/>
  <p:tag name="IGUANATEXSIZE" val="15"/>
  <p:tag name="IGUANATEXCURSOR" val="8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6,577"/>
  <p:tag name="ORIGINALWIDTH" val="1625,797"/>
  <p:tag name="LATEXADDIN" val="\documentclass{article}&#10;\usepackage{amsmath}&#10;\pagestyle{empty}&#10;\begin{document}&#10;&#10;\begin{table}[h]&#10;\begin{center}&#10; \begin{tabular}{||c c c||} &#10; \hline&#10; $\sigma$ &amp; lösbar &amp; nicht lösbar \\ [0.5ex] &#10; \hline&#10; 0.1 &amp; X &amp; - \\&#10; 0.5 &amp; X &amp; - \\&#10; 0.8 &amp; - &amp; X \\&#10; 0.9 &amp; X &amp; - \\&#10; 1 &amp; - &amp; X \\&#10; 1.1 &amp; X &amp; - \\&#10; 1.3 &amp; - &amp; X \\&#10; 1.4 &amp; X &amp; - \\&#10; \hline&#10;\end{tabular}&#10;\end{center}&#10;\end{table} &#10;&#10;&#10;\end{document}"/>
  <p:tag name="IGUANATEXSIZE" val="15"/>
  <p:tag name="IGUANATEXCURSOR" val="3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76,228"/>
  <p:tag name="LATEXADDIN" val="\documentclass{article}&#10;\usepackage{amsmath}&#10;\pagestyle{empty}&#10;\begin{document}&#10;$z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6,6208"/>
  <p:tag name="ORIGINALWIDTH" val="959,3548"/>
  <p:tag name="LATEXADDIN" val="\documentclass{article}&#10;\usepackage{amsmath}&#10;\usepackage{graphicx}&#10;\usepackage{subcaption}&#10;\usepackage{tikz}&#10;\usetikzlibrary{external}&#10;\tikzexternalize[prefix={cache/}]&#10;\usetikzlibrary{shapes, arrows, patterns}&#10;\usetikzlibrary{decorations.pathreplacing, decorations.pathmorphing}&#10;\usetikzlibrary{shapes.geometric}&#10;\pagestyle{empty}&#10;\begin{document}&#10;&#10;\tikzstyle{block} = [draw, rectangle, &#10;minimum height=3em, minimum width=4em]&#10;\tikzstyle{sum} = [draw, circle, node distance=1cm]&#10;\tikzstyle{input} = [coordinate]&#10;\tikzstyle{output} = [coordinate]&#10;\tikzstyle{pinstyle} = [pin edge={to-,thin,black}]&#10;&#10;\begin{figure}[h]&#10;\centering&#10;\begin{tikzpicture}[auto, node distance=3cm,&gt;=latex']&#10;% We start by placing the blocks&#10;\node [input, name=input] {};&#10;\node [sum, right of=input] (sum1) {};&#10;\node [block, right of=sum1] (pidt_regler) {PIDT-Regler};&#10;\node [block, right of=pidt_regler, pin={[pinstyle]above:Störung},&#10;node distance=4cm] (system) {Verkoppeltes System};&#10;\node [output, right of=system] (output) {};&#10;&#10;&#10;% Once the nodes are placed, connecting them is easy. &#10;\draw [draw,-&gt;] (input) -- node {$\underline{w_1}$} (sum1);&#10;\draw [-&gt;] (sum1) -- node {$\underline{e_1}$} (pidt_regler);&#10;\draw [-&gt;] (pidt_regler) -- node {$\Delta\underline{w}_1$} (system);&#10;\draw [-&gt;] (system) -- node [name=y] {$\underline{y}_1$}(output);&#10;\draw [-&gt;] (y.south)  -- ++(0,-1.5cm) -| node[pos=0.99, right] {$-$} (sum1);&#10;\end{tikzpicture}&#10;&#10;\label{fig:blockschaltbild_unterlagerung}&#10;\end{figure}&#10;&#10;&#10;\end{document}"/>
  <p:tag name="IGUANATEXSIZE" val="15"/>
  <p:tag name="IGUANATEXCURSOR" val="141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1038,62"/>
  <p:tag name="LATEXADDIN" val="\documentclass{article}&#10;\usepackage{amsmath}&#10;\pagestyle{empty}&#10;\begin{document}&#10;&#10;&#10;\begin{align*}&#10;\underline{\dot{x}} = \textbf{A}\underline{x} + \textbf{B}\underline{u} + \textbf{S}\underline{d}&#10;\end{align*}&#10;&#10;\end{document}"/>
  <p:tag name="IGUANATEXSIZE" val="15"/>
  <p:tag name="IGUANATEXCURSOR" val="19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70,116"/>
  <p:tag name="ORIGINALWIDTH" val="2797,15"/>
  <p:tag name="LATEXADDIN" val="\documentclass{article}&#10;\usepackage{amsmath}&#10;\pagestyle{empty}&#10;\begin{document}&#10;&#10;$\underline{n} = \begin{bmatrix} &#10;-1.4\beta \\&#10;-0.59 -3.1(\alpha-\epsilon)\dfrac{S_\mathrm{H}l_\mathrm{H}}{Sc} \\&#10;(1 - \alpha\dfrac{180}{15\pi})\beta&#10;\end{bmatrix}$&#10;&#10;&#10;\end{document}"/>
  <p:tag name="IGUANATEXSIZE" val="15"/>
  <p:tag name="IGUANATEXCURSOR" val="24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74,3907"/>
  <p:tag name="ORIGINALWIDTH" val="3556,805"/>
  <p:tag name="LATEXADDIN" val="\documentclass{article}&#10;\usepackage{amsmath}&#10;\pagestyle{empty}&#10;\begin{document}&#10;&#10;$\dfrac{\partial  \underline{c}_\mathrm{m}}{\partial  \underline{c}_x} = \dfrac{c}{V_\mathrm{A}}\begin{bmatrix} &#10;-11 &amp; 0 &amp; 5 \\&#10;0 &amp;-4.03\dfrac{S_\mathrm{H}l_\mathrm{H}^2}{Sc}&amp;0 \\&#10;1.7 &amp; 0 &amp; -11.5&#10;\end{bmatrix}$&#10;&#10;&#10;\end{document}"/>
  <p:tag name="IGUANATEXSIZE" val="20"/>
  <p:tag name="IGUANATEXCURSOR" val="29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72,1409"/>
  <p:tag name="ORIGINALWIDTH" val="3172,103"/>
  <p:tag name="LATEXADDIN" val="\documentclass{article}&#10;\usepackage{amsmath}&#10;\pagestyle{empty}&#10;\begin{document}&#10;&#10;$\dfrac{\partial  \underline{c}_\mathrm{m}}{\partial  \underline{c}_u} = \begin{bmatrix} &#10;-0.6 &amp; 0 &amp; 0.22 \\&#10;0 &amp;-3.1\dfrac{S_\mathrm{H}l_\mathrm{H}}{Sc}&amp;0 \\&#10;0 &amp; 0 &amp; -0.63&#10;\end{bmatrix}$&#10;&#10;&#10;\end{document}"/>
  <p:tag name="IGUANATEXSIZE" val="20"/>
  <p:tag name="IGUANATEXCURSOR" val="26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92,501"/>
  <p:tag name="ORIGINALWIDTH" val="6894,638"/>
  <p:tag name="LATEXADDIN" val="\documentclass{article}&#10;\usepackage{amsmath}&#10;\pagestyle{empty}&#10;\begin{document}&#10;$ \Tilde{\textbf{C}} =  \left[\begin{array}{cccccccccccccccccc} 0 &amp; 1 &amp; 0 &amp; 0 &amp; 0 &amp; 0 &amp; 0 &amp; 0 &amp; 0 &amp; 0 &amp; 0 &amp; 0 &amp; 0 &amp; 0 &amp; 0 &amp; 0 &amp; 0 &amp; 0\\ 0 &amp; 0 &amp; 0 &amp; 0 &amp; 0 &amp; 0 &amp; 1 &amp; 0 &amp; 0 &amp; 0 &amp; 0 &amp; 0 &amp; 0 &amp; 0 &amp; 0 &amp; 0 &amp; 0 &amp; 0\\ 0 &amp; 0 &amp; 0 &amp; 0 &amp; 0 &amp; 0 &amp; 0 &amp; 1 &amp; 0 &amp; 0 &amp; 0 &amp; 0 &amp; 0 &amp; 0 &amp; 0 &amp; 0 &amp; 0 &amp; 0\\ 0 &amp; 0 &amp; 0 &amp; 0 &amp; 0 &amp; 0 &amp; 0 &amp; 0 &amp; 1 &amp; 0 &amp; 0 &amp; 0 &amp; 0 &amp; 0 &amp; 0 &amp; 0 &amp; 0 &amp; 0\\ 0 &amp; 1 &amp; 0 &amp; 0 &amp; 0 &amp; 0 &amp; 0 &amp; 0 &amp; 0 &amp; 0 &amp; -1 &amp; 0 &amp; 0 &amp; 0 &amp; 0 &amp; 0 &amp; 0 &amp; 0\\ 0 &amp; 0 &amp; 0 &amp; 0 &amp; 0 &amp; 0 &amp; 1 &amp; 0 &amp; 0 &amp; 0 &amp; 0 &amp; 0 &amp; 0 &amp; 0 &amp; 0 &amp; -1 &amp; 0 &amp; 0\\ 0 &amp; 0 &amp; 0 &amp; 0 &amp; 0 &amp; 0 &amp; 0 &amp; 1 &amp; 0 &amp; 0 &amp; 0 &amp; 0 &amp; 0 &amp; 0 &amp; 0 &amp; 0 &amp; -1 &amp; 0\\ 0 &amp; 0 &amp; 0 &amp; 0 &amp; 0 &amp; 0 &amp; 0 &amp; 0 &amp; 1 &amp; 0 &amp; 0 &amp; 0 &amp; 0 &amp; 0 &amp; 0 &amp; 0 &amp; 0 &amp; -1 \end{array}\right]$&#10;&#10;&#10;&#10;\end{document}"/>
  <p:tag name="IGUANATEXSIZE" val="15"/>
  <p:tag name="IGUANATEXCURSOR" val="11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2861,642"/>
  <p:tag name="LATEXADDIN" val="\documentclass{article}&#10;\usepackage{amsmath}&#10;\pagestyle{empty}&#10;\begin{document}&#10;Triebwerk und Aerodynamische\\&#10;&#10;&#10;&#10;\end{document}"/>
  <p:tag name="IGUANATEXSIZE" val="20"/>
  <p:tag name="IGUANATEXCURSOR" val="11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9,2313"/>
  <p:tag name="ORIGINALWIDTH" val="1896,513"/>
  <p:tag name="LATEXADDIN" val="\documentclass{article}&#10;\usepackage{amsmath}&#10;\pagestyle{empty}&#10;\begin{document}&#10;&#10;Kräfte und Momente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59,242"/>
  <p:tag name="LATEXADDIN" val="\documentclass{article}&#10;\usepackage{amsmath}&#10;\pagestyle{empty}&#10;\begin{document}&#10;Geometrische Beiwerte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71,7285"/>
  <p:tag name="LATEXADDIN" val="\documentclass{article}&#10;\usepackage{amsmath}&#10;\pagestyle{empty}&#10;\begin{document}&#10;$z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3,7195"/>
  <p:tag name="ORIGINALWIDTH" val="1286,089"/>
  <p:tag name="LATEXADDIN" val="\documentclass{article}&#10;\usepackage{amsmath}&#10;\pagestyle{empty}&#10;\begin{document}&#10;$$[C_\mathrm{A},C_\mathrm{W},C_\mathrm{Q}]^T$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0,225"/>
  <p:tag name="LATEXADDIN" val="\documentclass{article}&#10;\usepackage{amsmath}&#10;\pagestyle{empty}&#10;\begin{document}&#10;$x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66,4792"/>
  <p:tag name="LATEXADDIN" val="\documentclass{article}&#10;\usepackage{amsmath}&#10;\pagestyle{empty}&#10;\begin{document}&#10;$z_g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,9704"/>
  <p:tag name="ORIGINALWIDTH" val="1142,107"/>
  <p:tag name="LATEXADDIN" val="\documentclass{article}&#10;\usepackage{amsmath}&#10;\pagestyle{empty}&#10;\begin{document}&#10;$$[C_\mathrm{l},C_\mathrm{m},C_\mathrm{n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09,4863"/>
  <p:tag name="LATEXADDIN" val="\documentclass{article}&#10;\usepackage{amsmath}&#10;\pagestyle{empty}&#10;\begin{document}&#10;$\phi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,74843"/>
  <p:tag name="ORIGINALWIDTH" val="55,49307"/>
  <p:tag name="LATEXADDIN" val="\documentclass{article}&#10;\usepackage{amsmath}&#10;\pagestyle{empty}&#10;\begin{document}&#10;-&#10;&#10;&#10;&#10;\end{document}"/>
  <p:tag name="IGUANATEXSIZE" val="20"/>
  <p:tag name="IGUANATEXCURSOR" val="8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,74843"/>
  <p:tag name="ORIGINALWIDTH" val="55,49307"/>
  <p:tag name="LATEXADDIN" val="\documentclass{article}&#10;\usepackage{amsmath}&#10;\pagestyle{empty}&#10;\begin{document}&#10;-&#10;&#10;&#10;&#10;\end{document}"/>
  <p:tag name="IGUANATEXSIZE" val="20"/>
  <p:tag name="IGUANATEXCURSOR" val="8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82,2272"/>
  <p:tag name="LATEXADDIN" val="\documentclass{article}&#10;\usepackage{amsmath}&#10;\pagestyle{empty}&#10;\begin{document}&#10;$\dfrac{1}{m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0,7199"/>
  <p:tag name="ORIGINALWIDTH" val="602,1747"/>
  <p:tag name="LATEXADDIN" val="\documentclass{article}&#10;\usepackage{amsmath}&#10;\pagestyle{empty}&#10;\begin{document}&#10;$\textbf{T}_\mathrm{fg}(\underline{\varphi)}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78,2152"/>
  <p:tag name="ORIGINALWIDTH" val="685,4143"/>
  <p:tag name="LATEXADDIN" val="\documentclass{article}&#10;\usepackage{amsmath}&#10;\pagestyle{empty}&#10;\begin{document}&#10;$\textbf{T}_\mathrm{gf}(\underline{\varphi}_\mathrm{g})$&#10;&#10;&#10;\end{document}"/>
  <p:tag name="IGUANATEXSIZE" val="20"/>
  <p:tag name="IGUANATEXCURSOR" val="13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0,9787"/>
  <p:tag name="ORIGINALWIDTH" val="352,4559"/>
  <p:tag name="LATEXADDIN" val="\documentclass{article}&#10;\usepackage{amsmath}&#10;\pagestyle{empty}&#10;\begin{document}&#10;$-\textbf{T}_\mathrm{l}$&#10;&#10;\end{document}"/>
  <p:tag name="IGUANATEXSIZE" val="20"/>
  <p:tag name="IGUANATEXCURSOR" val="10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83,727"/>
  <p:tag name="LATEXADDIN" val="\documentclass{article}&#10;\usepackage{amsmath}&#10;\pagestyle{empty}&#10;\begin{document}&#10;$y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9,4713"/>
  <p:tag name="ORIGINALWIDTH" val="395,2006"/>
  <p:tag name="LATEXADDIN" val="\documentclass{article}&#10;\usepackage{amsmath}&#10;\pagestyle{empty}&#10;\begin{document}&#10;$\textbf{J}(\underline{\varphi})$&#10;&#10;&#10;\end{document}"/>
  <p:tag name="IGUANATEXSIZE" val="20"/>
  <p:tag name="IGUANATEXCURSOR" val="11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2,4747"/>
  <p:tag name="ORIGINALWIDTH" val="258,7177"/>
  <p:tag name="LATEXADDIN" val="\documentclass{article}&#10;\usepackage{amsmath}&#10;\pagestyle{empty}&#10;\begin{document}&#10;$\textbf{T}_\mathrm{\varphi}$&#10;&#10;\end{document}"/>
  <p:tag name="IGUANATEXSIZE" val="20"/>
  <p:tag name="IGUANATEXCURSOR" val="10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4,9832"/>
  <p:tag name="ORIGINALWIDTH" val="498,6877"/>
  <p:tag name="LATEXADDIN" val="\documentclass{article}&#10;\usepackage{amsmath}&#10;\pagestyle{empty}&#10;\begin{document}&#10;$\underline{\omega}\times\underline{v}$&#10;&#10;&#10;\end{document}"/>
  <p:tag name="IGUANATEXSIZE" val="20"/>
  <p:tag name="IGUANATEXCURSOR" val="11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5,478"/>
  <p:tag name="ORIGINALWIDTH" val="617,9227"/>
  <p:tag name="LATEXADDIN" val="\documentclass{article}&#10;\usepackage{amsmath}&#10;\pagestyle{empty}&#10;\begin{document}&#10;$\underline{\omega}\times\textbf{I}\underline{\omega}$&#10;\end{document}"/>
  <p:tag name="IGUANATEXSIZE" val="20"/>
  <p:tag name="IGUANATEXCURSOR" val="13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2265"/>
  <p:tag name="ORIGINALWIDTH" val="282,7147"/>
  <p:tag name="LATEXADDIN" val="\documentclass{article}&#10;\usepackage{amsmath}&#10;\pagestyle{empty}&#10;\begin{document}&#10;$\textbf{I}^{-1}$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817,3978"/>
  <p:tag name="LATEXADDIN" val="\documentclass{article}&#10;\usepackage{amsmath}&#10;\pagestyle{empty}&#10;\begin{document}&#10;Dynamik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941,8823"/>
  <p:tag name="LATEXADDIN" val="\documentclass{article}&#10;\usepackage{amsmath}&#10;\pagestyle{empty}&#10;\begin{document}&#10;Kinematik&#10;&#10;&#10;&#10;\end{document}"/>
  <p:tag name="IGUANATEXSIZE" val="20"/>
  <p:tag name="IGUANATEXCURSOR" val="8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704,9119"/>
  <p:tag name="LATEXADDIN" val="\documentclass{article}&#10;\usepackage{amsmath}&#10;\pagestyle{empty}&#10;\begin{document}&#10;$[0,0,g]^T$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4,2332"/>
  <p:tag name="ORIGINALWIDTH" val="179,2276"/>
  <p:tag name="LATEXADDIN" val="\documentclass{article}&#10;\usepackage{amsmath}&#10;\pagestyle{empty}&#10;\begin{document}&#10;$y_a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^\mathcal{F}_\mathrm{g}$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^\mathcal{F}_\mathrm{g}$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6863,142"/>
  <p:tag name="LATEXADDIN" val="\documentclass{article}&#10;\usepackage{amsmath}&#10;\pagestyle{empty}&#10;\begin{document}&#10;&#10;$\textbf{T}_\mathrm{fg} =\begin{bmatrix} &#10;1 &amp; 0&amp; 0\\&#10;0 &amp; \cos(\phi) &amp; \sin(\phi)\\&#10;0&amp;  -\sin(\phi)&amp; \cos(\phi)&#10;\end{bmatrix} \begin{bmatrix} &#10;\cos(\theta) &amp; 0&amp; -\sin(\theta)\\&#10;0 &amp; 1 &amp; 0\\&#10;\sin(\theta)&amp;  0&amp; \cos(\theta)&#10;\end{bmatrix}\begin{bmatrix} &#10;\cos(\psi) &amp; \sin(\psi)&amp; 0\\&#10;-\sin(\psi) &amp; \cos(\psi) &amp; 0\\&#10;0&amp;  0&amp; 1&#10;\end{bmatrix}$&#10;&#10;&#10;\end{document}"/>
  <p:tag name="IGUANATEXSIZE" val="15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4764,154"/>
  <p:tag name="LATEXADDIN" val="\documentclass{article}&#10;\usepackage{amsmath}&#10;\pagestyle{empty}&#10;\begin{document}&#10;&#10;$\textbf{T}_\mathrm{fa} = \begin{bmatrix} &#10;\cos(\alpha) &amp; 0&amp; -\sin(\alpha)\\&#10;0 &amp; 1 &amp; 0\\&#10;\sin(\alpha)&amp;  0&amp; \cos(\alpha)&#10;\end{bmatrix}\begin{bmatrix} &#10;\cos(\beta) &amp; -\sin(\beta)&amp; 0\\&#10;\sin(\beta) &amp; \cos(\beta) &amp; 0\\&#10;0&amp;  0&amp; 1&#10;\end{bmatrix}$&#10;&#10;&#10;\end{document}"/>
  <p:tag name="IGUANATEXSIZE" val="15"/>
  <p:tag name="IGUANATEXCURSOR" val="3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70,7162"/>
  <p:tag name="ORIGINALWIDTH" val="887,889"/>
  <p:tag name="LATEXADDIN" val="\documentclass{article}&#10;\usepackage{amsmath}&#10;\pagestyle{empty}&#10;\begin{document}&#10;&#10;$\textbf{T}_\mathrm{gf} = \textbf{T}_\mathrm{fg}^T$&#10;&#10;&#10;\end{document}"/>
  <p:tag name="IGUANATEXSIZE" val="15"/>
  <p:tag name="IGUANATEXCURSOR" val="13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2,2197"/>
  <p:tag name="ORIGINALWIDTH" val="889,3888"/>
  <p:tag name="LATEXADDIN" val="\documentclass{article}&#10;\usepackage{amsmath}&#10;\pagestyle{empty}&#10;\begin{document}&#10;&#10;$\textbf{T}_\mathrm{af} = \textbf{T}_\mathrm{fa}^T$&#10;&#10;&#10;\end{document}"/>
  <p:tag name="IGUANATEXSIZE" val="15"/>
  <p:tag name="IGUANATEXCURSOR" val="13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2216"/>
  <p:tag name="ORIGINALWIDTH" val="2576,678"/>
  <p:tag name="LATEXADDIN" val="\documentclass{article}&#10;\usepackage{amsmath}&#10;\pagestyle{empty}&#10;\begin{document}&#10;$\underline{v}_\mathrm{A} = \underline{v}- \underline{v}_\mathrm{w}  = [u_\mathrm{A},v_\mathrm{A},w_\mathrm{A}]^T $ &#10;&#10;&#10;\end{document}"/>
  <p:tag name="IGUANATEXSIZE" val="15"/>
  <p:tag name="IGUANATEXCURSOR" val="1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,724"/>
  <p:tag name="ORIGINALWIDTH" val="851,1436"/>
  <p:tag name="LATEXADDIN" val="\documentclass{article}&#10;\usepackage{amsmath}&#10;\pagestyle{empty}&#10;\begin{document}&#10;&#10;$V_\mathrm{A} = |\underline{v}_\mathrm{A}| $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73,9783"/>
  <p:tag name="LATEXADDIN" val="\documentclass{article}&#10;\usepackage{amsmath}&#10;\pagestyle{empty}&#10;\begin{document}&#10;$y_g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1879"/>
  <p:tag name="ORIGINALWIDTH" val="1553,056"/>
  <p:tag name="LATEXADDIN" val="\documentclass{article}&#10;\usepackage{amsmath}&#10;\pagestyle{empty}&#10;\begin{document}&#10; $\alpha = \tan^{-1}\left(\dfrac{w_\mathrm{A}}{u_\mathrm{A}}\right)$&#10;&#10;&#10;&#10;\end{document}"/>
  <p:tag name="IGUANATEXSIZE" val="15"/>
  <p:tag name="IGUANATEXCURSOR" val="14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1879"/>
  <p:tag name="ORIGINALWIDTH" val="1477,315"/>
  <p:tag name="LATEXADDIN" val="\documentclass{article}&#10;\usepackage{amsmath}&#10;\pagestyle{empty}&#10;\begin{document}&#10;$\beta = \sin^{-1}\left(\dfrac{v_\mathrm{A}}{V_\mathrm{A}}\right)$&#10;&#10;&#10;&#10;\end{document}"/>
  <p:tag name="IGUANATEXSIZE" val="15"/>
  <p:tag name="IGUANATEXCURSOR" val="14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638,9202"/>
  <p:tag name="LATEXADDIN" val="\documentclass{article}&#10;\usepackage{amsmath}&#10;\pagestyle{empty}&#10;\begin{document}&#10;&#10;$ T \propto h^\mathcal{G}$&#10;&#10;&#10;\end{document}"/>
  <p:tag name="IGUANATEXSIZE" val="15"/>
  <p:tag name="IGUANATEXCURSOR" val="10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5,9768"/>
  <p:tag name="ORIGINALWIDTH" val="605,9243"/>
  <p:tag name="LATEXADDIN" val="\documentclass{article}&#10;\usepackage{amsmath}&#10;\pagestyle{empty}&#10;\begin{document}&#10;&#10;$\rho \propto T^g$&#10;&#10;&#10;\end{document}"/>
  <p:tag name="IGUANATEXSIZE" val="15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0,6974"/>
  <p:tag name="ORIGINALWIDTH" val="938,8826"/>
  <p:tag name="LATEXADDIN" val="\documentclass{article}&#10;\usepackage{amsmath}&#10;\pagestyle{empty}&#10;\begin{document}&#10;&#10;$q_\mathrm{s} = \dfrac{1}{2}\rho V_\mathrm{A}^2$&#10;&#10;&#10;\end{document}"/>
  <p:tag name="IGUANATEXSIZE" val="15"/>
  <p:tag name="IGUANATEXCURSOR" val="12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7,7203"/>
  <p:tag name="ORIGINALWIDTH" val="698,9126"/>
  <p:tag name="LATEXADDIN" val="\documentclass{article}&#10;\usepackage{amsmath}&#10;\pagestyle{empty}&#10;\begin{document}&#10;&#10;$C_\mathrm{A}^\mathcal{A} \propto \alpha$&#10;&#10;&#10;\end{document}"/>
  <p:tag name="IGUANATEXSIZE" val="20"/>
  <p:tag name="IGUANATEXCURSOR" val="12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0,7199"/>
  <p:tag name="ORIGINALWIDTH" val="802,3997"/>
  <p:tag name="LATEXADDIN" val="\documentclass{article}&#10;\usepackage{amsmath}&#10;\pagestyle{empty}&#10;\begin{document}&#10;$C_\mathrm{W}^\mathcal{A} \propto \alpha^2$&#10;&#10;&#10;&#10;\end{document}"/>
  <p:tag name="IGUANATEXSIZE" val="15"/>
  <p:tag name="IGUANATEXCURSOR" val="12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6,2167"/>
  <p:tag name="ORIGINALWIDTH" val="1041,62"/>
  <p:tag name="LATEXADDIN" val="\documentclass{article}&#10;\usepackage{amsmath}&#10;\pagestyle{empty}&#10;\begin{document}&#10;$C_\mathrm{Q}^\mathcal{A} \propto (\beta ,\zeta)$&#10;&#10;&#10;&#10;\end{document}"/>
  <p:tag name="IGUANATEXSIZE" val="15"/>
  <p:tag name="IGUANATEXCURSOR" val="1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269,591"/>
  <p:tag name="LATEXADDIN" val="\documentclass{article}&#10;\usepackage{amsmath}&#10;\pagestyle{empty}&#10;\begin{document}&#10;&#10;$\begin{bmatrix} &#10;C_\mathrm{l}\\&#10;C_\mathrm{m}\\&#10;C_\mathrm{n}&#10;\end{bmatrix}\propto (\underline{\omega},  \underline{u})$&#10;&#10;&#10;\end{document}"/>
  <p:tag name="IGUANATEXSIZE" val="15"/>
  <p:tag name="IGUANATEXCURSOR" val="16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1697,038"/>
  <p:tag name="LATEXADDIN" val="\documentclass{article}&#10;\usepackage{amsmath}&#10;\pagestyle{empty}&#10;\begin{document}&#10;$C_\mathrm{A_F}^\mathcal{A} = K_\alpha(\alpha - \alpha_0)$&#10;&#10;&#10;&#10;\end{document}"/>
  <p:tag name="IGUANATEXSIZE" val="20"/>
  <p:tag name="IGUANATEXCURSOR" val="13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1180,352"/>
  <p:tag name="LATEXADDIN" val="\documentclass{article}&#10;\usepackage{amsmath}&#10;\pagestyle{empty}&#10;\begin{document}&#10;$\underline{v} = [u, v, w]^T$&#10;&#10;&#10;&#10;\end{document}"/>
  <p:tag name="IGUANATEXSIZE" val="15"/>
  <p:tag name="IGUANATEXCURSOR" val="10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1572,553"/>
  <p:tag name="LATEXADDIN" val="\documentclass{article}&#10;\usepackage{amsmath}&#10;\pagestyle{empty}&#10;\begin{document}&#10;&#10;$C_\mathrm{A}^\mathcal{A} = C_\mathrm{A_F}^\mathcal{A}+C_\mathrm{A_H}^\mathcal{A}$&#10;&#10;&#10;\end{document}"/>
  <p:tag name="IGUANATEXSIZE" val="20"/>
  <p:tag name="IGUANATEXCURSOR" val="16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60,4424"/>
  <p:tag name="ORIGINALWIDTH" val="2865,392"/>
  <p:tag name="LATEXADDIN" val="\documentclass{article}&#10;\usepackage{amsmath}&#10;\pagestyle{empty}&#10;\begin{document}&#10;$C_\mathrm{A_H}^\mathcal{A} = 3.1 (\alpha - \epsilon-\eta + q)\dfrac{l_\mathrm{t}}{V_\mathrm{A}}\dfrac{S_\mathrm{H}}{S}$&#10;&#10;&#10;&#10;\end{document}"/>
  <p:tag name="IGUANATEXSIZE" val="20"/>
  <p:tag name="IGUANATEXCURSOR" val="14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2667,417"/>
  <p:tag name="LATEXADDIN" val="\documentclass{article}&#10;\usepackage{amsmath}&#10;\pagestyle{empty}&#10;\begin{document}&#10;$C_\mathrm{W}^\mathcal{A} = C_\mathrm{W_0} + \kappa(C_\mathrm{A_F}^\mathcal{A}-C_\mathrm{A_0})^2.$&#10;&#10;&#10;&#10;\end{document}"/>
  <p:tag name="IGUANATEXSIZE" val="15"/>
  <p:tag name="IGUANATEXCURSOR" val="17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6,2167"/>
  <p:tag name="ORIGINALWIDTH" val="1614,548"/>
  <p:tag name="LATEXADDIN" val="\documentclass{article}&#10;\usepackage{amsmath}&#10;\pagestyle{empty}&#10;\begin{document}&#10;$C_\mathrm{Q}^\mathcal{A} = K_\beta\beta + K_\zeta\zeta$&#10;&#10;&#10;&#10;\end{document}"/>
  <p:tag name="IGUANATEXSIZE" val="15"/>
  <p:tag name="IGUANATEXCURSOR" val="13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3300,337"/>
  <p:tag name="LATEXADDIN" val="\documentclass{article}&#10;\usepackage{amsmath}&#10;\pagestyle{empty}&#10;\begin{document}&#10;&#10;$\underline{c}_\mathrm{m}  = \begin{bmatrix} &#10;C_\mathrm{l}\\&#10;C_\mathrm{m}\\&#10;C_\mathrm{n}&#10;\end{bmatrix}=\underline{n} + \dfrac{\partial  \underline{c}_\mathrm{m}}{\partial  \underline{c}_x} \underline{\omega} + \dfrac{\partial  \underline{c}_\mathrm{m}}{\partial  \underline{c}_u}  \begin{bmatrix}&#10;\xi\\\eta\\&#10;\zeta\end{bmatrix}$&#10;&#10;&#10;\end{document}"/>
  <p:tag name="IGUANATEXSIZE" val="15"/>
  <p:tag name="IGUANATEXCURSOR" val="38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41,47"/>
  <p:tag name="ORIGINALWIDTH" val="9268,092"/>
  <p:tag name="LATEXADDIN" val="\documentclass{article}&#10;\usepackage{amsmath}&#10;\pagestyle{empty}&#10;\begin{document}&#10;$\textbf{A}_\mathrm{f} = \begin{bmatrix} &#10;-0.0426 &amp; 0 &amp; -0.008282 &amp; 0 &amp; 10.81 &amp; 0 &amp; 0 &amp; -9.784 &amp; 0.0003409\\ &#10;0 &amp; -0.208 &amp; 0 &amp; -11.02 &amp; 0 &amp; -150.0 &amp; 9.784 &amp; 0 &amp; 0\\&#10;-0.1844 &amp; 0 &amp; -0.7339 &amp; 0 &amp; 147.1 &amp; 0 &amp; 0 &amp; 0.7189 &amp; 0.001059\\&#10;0 &amp; -0.09575 &amp; 0 &amp; -4.888 &amp; 0 &amp; 2.321 &amp; 0 &amp; 0 &amp; 0\\&#10;-0.002906 &amp; 0 &amp; -0.02645 &amp; 0 &amp; -1.143 &amp; 0 &amp; 0 &amp; 0 &amp; 7.811e-6\\&#10;0 &amp; 0.03642 &amp; 0 &amp; 0.4039 &amp; 0 &amp; -2.089 &amp; 0 &amp; 0 &amp; 0\\&#10;0 &amp; 0 &amp; 0 &amp; 1.0 &amp; 0 &amp; -0.07348 &amp; 0 &amp; 0 &amp; 0\\ &#10;0 &amp; 0 &amp; 0 &amp; 0 &amp; 1.0 &amp; 0 &amp; 0 &amp; 0 &amp; 0\\ &#10;-0.07329 &amp; 0 &amp; -0.9973 &amp; 0 &amp; 0 &amp; 0 &amp; 0 &amp; 150.4 &amp; 0 \\&#10;\end{bmatrix}$&#10;&#10;&#10;&#10;\end{document}"/>
  <p:tag name="IGUANATEXSIZE" val="15"/>
  <p:tag name="IGUANATEXCURSOR" val="6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41,47"/>
  <p:tag name="ORIGINALWIDTH" val="3823,022"/>
  <p:tag name="LATEXADDIN" val="\documentclass{article}&#10;\usepackage{amsmath}&#10;\pagestyle{empty}&#10;\begin{document}&#10;$\textbf{B}_\mathrm{f} = \begin{bmatrix}&#10; -1.009 &amp; 9.81 &amp; 0 &amp; 0\\ 0 &amp; 0 &amp; 0 &amp; 4.329\\ -13.73 &amp; 0 &amp; 0 &amp; 0\\ 0 &amp; 0 &amp; -6.056 &amp; 2.354\\ -5.333 &amp; 0.2912 &amp; 0 &amp; 0\\ 0 &amp; 0 &amp; 0.1267 &amp; -2.596\\ 0 &amp; 0 &amp; 0 &amp; 0\\ 0 &amp; 0 &amp; 0 &amp; 0\\ 0 &amp; 0 &amp; 0 &amp; 0 \\&#10; \end{bmatrix}$&#10;&#10;&#10;&#10;\end{document}"/>
  <p:tag name="IGUANATEXSIZE" val="20"/>
  <p:tag name="IGUANATEXCURSOR" val="3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2216"/>
  <p:tag name="ORIGINALWIDTH" val="2576,678"/>
  <p:tag name="LATEXADDIN" val="\documentclass{article}&#10;\usepackage{amsmath}&#10;\pagestyle{empty}&#10;\begin{document}&#10;$\underline{v}_\mathrm{A} = \underline{v}- \underline{v}_\mathrm{w}  = [u_\mathrm{A},v_\mathrm{A},w_\mathrm{A}]^T $ &#10;&#10;&#10;\end{document}"/>
  <p:tag name="IGUANATEXSIZE" val="15"/>
  <p:tag name="IGUANATEXCURSOR" val="1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,724"/>
  <p:tag name="ORIGINALWIDTH" val="851,1436"/>
  <p:tag name="LATEXADDIN" val="\documentclass{article}&#10;\usepackage{amsmath}&#10;\pagestyle{empty}&#10;\begin{document}&#10;&#10;$V_\mathrm{A} = |\underline{v}_\mathrm{A}| $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1879"/>
  <p:tag name="ORIGINALWIDTH" val="1553,056"/>
  <p:tag name="LATEXADDIN" val="\documentclass{article}&#10;\usepackage{amsmath}&#10;\pagestyle{empty}&#10;\begin{document}&#10; $\alpha = \tan^{-1}\left(\dfrac{w_\mathrm{A}}{u_\mathrm{A}}\right)$&#10;&#10;&#10;&#10;\end{document}"/>
  <p:tag name="IGUANATEXSIZE" val="15"/>
  <p:tag name="IGUANATEXCURSOR" val="14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7,4691"/>
  <p:tag name="ORIGINALWIDTH" val="961,3798"/>
  <p:tag name="LATEXADDIN" val="\documentclass{article}&#10;\usepackage{amsmath}&#10;\pagestyle{empty}&#10;\begin{document}&#10;$\underline{\varphi} = [\phi, \theta]^T$&#10;&#10;&#10;&#10;\end{document}"/>
  <p:tag name="IGUANATEXSIZE" val="15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1879"/>
  <p:tag name="ORIGINALWIDTH" val="1477,315"/>
  <p:tag name="LATEXADDIN" val="\documentclass{article}&#10;\usepackage{amsmath}&#10;\pagestyle{empty}&#10;\begin{document}&#10;$\beta = \sin^{-1}\left(\dfrac{v_\mathrm{A}}{V_\mathrm{A}}\right)$&#10;&#10;&#10;&#10;\end{document}"/>
  <p:tag name="IGUANATEXSIZE" val="15"/>
  <p:tag name="IGUANATEXCURSOR" val="14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9,4713"/>
  <p:tag name="ORIGINALWIDTH" val="2662,167"/>
  <p:tag name="LATEXADDIN" val="\documentclass{article}&#10;\usepackage{amsmath}&#10;\pagestyle{empty}&#10;\begin{document}&#10;&#10;$ T = 288.15 \mathrm{K} - 0.0065h^\mathcal{G}\mathrm{K/m}$&#10;&#10;&#10;\end{document}"/>
  <p:tag name="IGUANATEXSIZE" val="15"/>
  <p:tag name="IGUANATEXCURSOR" val="13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53,8808"/>
  <p:tag name="ORIGINALWIDTH" val="4592,426"/>
  <p:tag name="LATEXADDIN" val="\documentclass{article}&#10;\usepackage{amsmath}&#10;\pagestyle{empty}&#10;\begin{document}&#10;&#10;$\rho = \dfrac{101325\mathrm{N/m^2}\left(\dfrac{T}{288.15  \mathrm{K}}\right)^{\dfrac{g}{1.86584 \mathrm{m/s^2}}}}{287.053T/\mathrm{K}} \mathrm{Kg/Nm}$&#10;&#10;&#10;\end{document}"/>
  <p:tag name="IGUANATEXSIZE" val="15"/>
  <p:tag name="IGUANATEXCURSOR" val="15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0,6974"/>
  <p:tag name="ORIGINALWIDTH" val="938,8826"/>
  <p:tag name="LATEXADDIN" val="\documentclass{article}&#10;\usepackage{amsmath}&#10;\pagestyle{empty}&#10;\begin{document}&#10;&#10;$q_\mathrm{s} = \dfrac{1}{2}\rho V_\mathrm{A}^2$&#10;&#10;&#10;\end{document}"/>
  <p:tag name="IGUANATEXSIZE" val="15"/>
  <p:tag name="IGUANATEXCURSOR" val="12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619,797"/>
  <p:tag name="LATEXADDIN" val="\documentclass{article}&#10;\usepackage{amsmath}&#10;\pagestyle{empty}&#10;\begin{document}&#10;$\underline{r}^\mathcal{F}_\mathrm{schub} = \sigma_\mathrm{f} mg\begin{bmatrix} &#10;1\\&#10;0\\&#10;0&#10;\end{bmatrix}$&#10;&#10;&#10;&#10;\end{document}"/>
  <p:tag name="IGUANATEXSIZE" val="15"/>
  <p:tag name="IGUANATEXCURSOR" val="14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5,4631"/>
  <p:tag name="ORIGINALWIDTH" val="2896,888"/>
  <p:tag name="LATEXADDIN" val="\documentclass{article}&#10;\usepackage{amsmath}&#10;\pagestyle{empty}&#10;\begin{document}&#10;&#10;$\underline{q}^\mathcal{F}_\mathrm{schub} = (\underline{p}_\mathrm{schub}-\underline{p}_\mathrm{sp})^\mathcal{F}\times\underline{r}^\mathcal{F}_\mathrm{schub}$&#10;&#10;&#10;\end{document}"/>
  <p:tag name="IGUANATEXSIZE" val="15"/>
  <p:tag name="IGUANATEXCURSOR" val="1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560,555"/>
  <p:tag name="LATEXADDIN" val="\documentclass{article}&#10;\usepackage{amsmath}&#10;\pagestyle{empty}&#10;\begin{document}&#10;&#10;$\underline{r}^\mathcal{A}_\mathrm{a} = q_\mathrm{s} S\begin{bmatrix} &#10;-C_\mathrm{W}\\&#10; C_\mathrm{Q}\\&#10;-C_\mathrm{A}&#10;\end{bmatrix}$&#10;&#10;&#10;\end{document}"/>
  <p:tag name="IGUANATEXSIZE" val="15"/>
  <p:tag name="IGUANATEXCURSOR" val="13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457,068"/>
  <p:tag name="LATEXADDIN" val="\documentclass{article}&#10;\usepackage{amsmath}&#10;\pagestyle{empty}&#10;\begin{document}&#10;&#10;$\underline{q}^\mathcal{F}_\mathrm{a} = q_\mathrm{s} S\begin{bmatrix} &#10;bC_\mathrm{l}\\&#10;cC_\mathrm{m}\\&#10;bC_\mathrm{n}&#10;\end{bmatrix}$&#10;&#10;&#10;\end{document}"/>
  <p:tag name="IGUANATEXSIZE" val="15"/>
  <p:tag name="IGUANATEXCURSOR" val="16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2,4672"/>
  <p:tag name="ORIGINALWIDTH" val="2341,207"/>
  <p:tag name="LATEXADDIN" val="\documentclass{article}&#10;\usepackage{amsmath}&#10;\pagestyle{empty}&#10;\begin{document}&#10;$\underline{r}^\mathcal{F}_\mathrm{g} = \textbf{T}_\mathrm{fa}(\alpha,\beta)\underline{r}^\mathcal{A}_\mathrm{a} + \underline{r}^\mathcal{F}_\mathrm{schub}$&#10;&#10;&#10;&#10;\end{document}"/>
  <p:tag name="IGUANATEXSIZE" val="15"/>
  <p:tag name="IGUANATEXCURSOR" val="15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1517,81"/>
  <p:tag name="LATEXADDIN" val="\documentclass{article}&#10;\usepackage{amsmath}&#10;\pagestyle{empty}&#10;\begin{document}&#10;&#10;$\underline{q}^\mathcal{F}_\mathrm{g} = \underline{q}^\mathcal{F}_\mathrm{a} + \underline{q}^\mathcal{F}_\mathrm{schub}$&#10;&#10;&#10;\end{document}"/>
  <p:tag name="IGUANATEXSIZE" val="15"/>
  <p:tag name="IGUANATEXCURSOR" val="20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1131,609"/>
  <p:tag name="LATEXADDIN" val="\documentclass{article}&#10;\usepackage{amsmath}&#10;\pagestyle{empty}&#10;\begin{document}&#10;$\underline{\omega} = [p, q, r]^T$&#10;&#10;&#10;&#10;\end{document}"/>
  <p:tag name="IGUANATEXSIZE" val="15"/>
  <p:tag name="IGUANATEXCURSOR" val="11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6,4754"/>
  <p:tag name="ORIGINALWIDTH" val="456,6929"/>
  <p:tag name="LATEXADDIN" val="\documentclass{article}&#10;\usepackage{amsmath}&#10;\pagestyle{empty}&#10;\begin{document}&#10;&#10;$\dot{\textbf{I}} = 0$&#10;&#10;&#10;\end{document}"/>
  <p:tag name="IGUANATEXSIZE" val="15"/>
  <p:tag name="IGUANATEXCURSOR" val="10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868,3914"/>
  <p:tag name="LATEXADDIN" val="\documentclass{article}&#10;\usepackage{amsmath}&#10;\pagestyle{empty}&#10;\begin{document}&#10;$h^\mathcal{G} = -z^\mathcal{G}$&#10;&#10;&#10;&#10;\end{document}"/>
  <p:tag name="IGUANATEXSIZE" val="15"/>
  <p:tag name="IGUANATEXCURSOR" val="11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1,2186"/>
  <p:tag name="ORIGINALWIDTH" val="1594,301"/>
  <p:tag name="LATEXADDIN" val="\documentclass{article}&#10;\usepackage{amsmath}&#10;\pagestyle{empty}&#10;\begin{document}&#10;$\underline{x}_\mathrm{f} = [ &#10;\underline{v},&#10;\underline{\omega},&#10;\underline{\varphi},&#10;h^\mathcal{G}&#10;]^T&#10;$&#10;&#10;&#10;\end{document}"/>
  <p:tag name="IGUANATEXSIZE" val="15"/>
  <p:tag name="IGUANATEXCURSOR" val="1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95,7255"/>
  <p:tag name="LATEXADDIN" val="\documentclass{article}&#10;\usepackage{amsmath}&#10;\pagestyle{empty}&#10;\begin{document}&#10;$x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6,4829"/>
  <p:tag name="ORIGINALWIDTH" val="97,48779"/>
  <p:tag name="LATEXADDIN" val="\documentclass{article}&#10;\usepackage{amsmath}&#10;\pagestyle{empty}&#10;\begin{document}&#10;&#10;$\eta$&#10;&#10;&#10;\end{document}"/>
  <p:tag name="IGUANATEXSIZE" val="15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88,48898"/>
  <p:tag name="LATEXADDIN" val="\documentclass{article}&#10;\usepackage{amsmath}&#10;\pagestyle{empty}&#10;\begin{document}&#10;$\xi$&#10;&#10;&#10;&#10;\end{document}"/>
  <p:tag name="IGUANATEXSIZE" val="15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89,98874"/>
  <p:tag name="LATEXADDIN" val="\documentclass{article}&#10;\usepackage{amsmath}&#10;\pagestyle{empty}&#10;\begin{document}&#10;&#10;$\zeta$&#10;&#10;&#10;\end{document}"/>
  <p:tag name="IGUANATEXSIZE" val="15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67,1916"/>
  <p:tag name="ORIGINALWIDTH" val="1035,621"/>
  <p:tag name="LATEXADDIN" val="\documentclass{article}&#10;\usepackage{amsmath}&#10;\pagestyle{empty}&#10;\begin{document}&#10;$\sigma_\mathrm{f} = \dfrac{F_\mathrm{schub}}{mg}$&#10;&#10;&#10;&#10;\end{document}"/>
  <p:tag name="IGUANATEXSIZE" val="15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1484,814"/>
  <p:tag name="LATEXADDIN" val="\documentclass{article}&#10;\usepackage{amsmath}&#10;\pagestyle{empty}&#10;\begin{document}&#10;$\underline{u}_\mathrm{f} = [ &#10;\eta, \sigma_\mathrm{f}, \xi, \zeta&#10;]^T$&#10;&#10;&#10;&#10;\end{document}"/>
  <p:tag name="IGUANATEXSIZE" val="15"/>
  <p:tag name="IGUANATEXCURSOR" val="13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2317"/>
  <p:tag name="ORIGINALWIDTH" val="1055,868"/>
  <p:tag name="LATEXADDIN" val="\documentclass{article}&#10;\usepackage{amsmath}&#10;\pagestyle{empty}&#10;\begin{document}&#10;&#10;Höhenruder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0,7312"/>
  <p:tag name="ORIGINALWIDTH" val="1022,872"/>
  <p:tag name="LATEXADDIN" val="\documentclass{article}&#10;\usepackage{amsmath}&#10;\pagestyle{empty}&#10;\begin{document}&#10;Seitenruder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918,6352"/>
  <p:tag name="LATEXADDIN" val="\documentclass{article}&#10;\usepackage{amsmath}&#10;\pagestyle{empty}&#10;\begin{document}&#10;&#10;Querruder&#10;&#10;&#10;\end{document}"/>
  <p:tag name="IGUANATEXSIZE" val="20"/>
  <p:tag name="IGUANATEXCURSOR" val="9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2317"/>
  <p:tag name="ORIGINALWIDTH" val="890,1387"/>
  <p:tag name="LATEXADDIN" val="\documentclass{article}&#10;\usepackage{amsmath}&#10;\pagestyle{empty}&#10;\begin{document}&#10;Triebwerk&#10;&#10;&#10;&#10;\end{document}"/>
  <p:tag name="IGUANATEXSIZE" val="20"/>
  <p:tag name="IGUANATEXCURSOR" val="8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90,4762"/>
  <p:tag name="LATEXADDIN" val="\documentclass{article}&#10;\usepackage{amsmath}&#10;\pagestyle{empty}&#10;\begin{document}&#10;$x_g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83,727"/>
  <p:tag name="LATEXADDIN" val="\documentclass{article}&#10;\usepackage{amsmath}&#10;\pagestyle{empty}&#10;\begin{document}&#10;$y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2596,925"/>
  <p:tag name="LATEXADDIN" val="\documentclass{article}&#10;\usepackage{amsmath}&#10;\pagestyle{empty}&#10;\begin{document}&#10;&#10;$\underline{\dot{v}} = \dfrac{1}{m}\underline{r}_\mathrm{g}^\mathcal{F} + \textbf{T}_\mathrm{fg}\begin{bmatrix} &#10;0\\&#10;0\\&#10;g&#10;\end{bmatrix} - \underline{\omega}\times\underline{v}$&#10;&#10;&#10;\end{document}"/>
  <p:tag name="IGUANATEXSIZE" val="15"/>
  <p:tag name="IGUANATEXCURSOR" val="17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10,4612"/>
  <p:tag name="ORIGINALWIDTH" val="2305,962"/>
  <p:tag name="LATEXADDIN" val="\documentclass{article}&#10;\usepackage{amsmath}&#10;\pagestyle{empty}&#10;\begin{document}&#10;&#10;$\underline{\dot{\omega}} = -\textbf{I}^{-1}\underline{\omega}\times\textbf{I}\underline{\omega} + \textbf{I}^{-1}\underline{q}^\mathcal{F}_\mathrm{g}$&#10;&#10;&#10;\end{document}"/>
  <p:tag name="IGUANATEXSIZE" val="15"/>
  <p:tag name="IGUANATEXCURSOR" val="23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9,4713"/>
  <p:tag name="ORIGINALWIDTH" val="1256,093"/>
  <p:tag name="LATEXADDIN" val="\documentclass{article}&#10;\usepackage{amsmath}&#10;\pagestyle{empty}&#10;\begin{document}&#10;&#10;$\underline{\dot{\varphi}} = \textbf{T}_\mathrm{\varphi}\textbf{J}(\underline{\varphi})\underline{\omega}$&#10;&#10;&#10;\end{document}"/>
  <p:tag name="IGUANATEXSIZE" val="15"/>
  <p:tag name="IGUANATEXCURSOR" val="16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4938,882"/>
  <p:tag name="LATEXADDIN" val="\documentclass{article}&#10;\usepackage{amsmath}&#10;\pagestyle{empty}&#10;\begin{document}&#10;&#10;$\textbf{J}(\underline{\varphi}) = \dfrac{1}{\cos(\theta)}\begin{bmatrix} &#10;\cos(\theta) &amp; \sin(\theta)\sin(\phi)&amp;\cos(\phi)\sin(\theta)\\&#10;0&amp;\cos(\phi)\cos(\theta)&amp;-\sin(\phi)\cos(\theta)\\&#10;0&amp;\sin(\phi)&amp; \cos(\phi)&#10;\end{bmatrix}$&#10;&#10;&#10;\end{document}"/>
  <p:tag name="IGUANATEXSIZE" val="15"/>
  <p:tag name="IGUANATEXCURSOR" val="11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4,2182"/>
  <p:tag name="ORIGINALWIDTH" val="1319,085"/>
  <p:tag name="LATEXADDIN" val="\documentclass{article}&#10;\usepackage{amsmath}&#10;\pagestyle{empty}&#10;\begin{document}&#10;&#10;$\dot{h}^\mathcal{G} = -\textbf{T}_\mathrm{l}\textbf{T}_\mathrm{gf}\underline{v}$&#10;&#10;&#10;\end{document}"/>
  <p:tag name="IGUANATEXSIZE" val="15"/>
  <p:tag name="IGUANATEXCURSOR" val="14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,9689"/>
  <p:tag name="ORIGINALWIDTH" val="1349,831"/>
  <p:tag name="LATEXADDIN" val="\documentclass{article}&#10;\usepackage{amsmath}&#10;\pagestyle{empty}&#10;\begin{document}&#10;$\textbf{T}_\mathrm{l} = \begin{bmatrix}0&amp;0&amp;1\end{bmatrix}$&#10;&#10;&#10;&#10;\end{document}"/>
  <p:tag name="IGUANATEXSIZE" val="20"/>
  <p:tag name="IGUANATEXCURSOR" val="13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1448,069"/>
  <p:tag name="LATEXADDIN" val="\documentclass{article}&#10;\usepackage{amsmath}&#10;\pagestyle{empty}&#10;\begin{document}&#10;&#10;$\textbf{T}_\mathrm{\varphi}=\begin{bmatrix} &#10;1 &amp; 0&amp;0\\&#10;0&amp;1&amp;0\end{bmatrix}$&#10;&#10;&#10;\end{document}"/>
  <p:tag name="IGUANATEXSIZE" val="20"/>
  <p:tag name="IGUANATEXCURSOR" val="14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4,2332"/>
  <p:tag name="ORIGINALWIDTH" val="179,2276"/>
  <p:tag name="LATEXADDIN" val="\documentclass{article}&#10;\usepackage{amsmath}&#10;\pagestyle{empty}&#10;\begin{document}&#10;$y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83,727"/>
  <p:tag name="LATEXADDIN" val="\documentclass{article}&#10;\usepackage{amsmath}&#10;\pagestyle{empty}&#10;\begin{document}&#10;$y_f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25,9843"/>
  <p:tag name="LATEXADDIN" val="\documentclass{article}&#10;\usepackage{amsmath}&#10;\pagestyle{empty}&#10;\begin{document}&#10;$\psi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59,242"/>
  <p:tag name="LATEXADDIN" val="\documentclass{article}&#10;\usepackage{amsmath}&#10;\pagestyle{empty}&#10;\begin{document}&#10;Geometrische Beiwerte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3,7195"/>
  <p:tag name="ORIGINALWIDTH" val="1286,089"/>
  <p:tag name="LATEXADDIN" val="\documentclass{article}&#10;\usepackage{amsmath}&#10;\pagestyle{empty}&#10;\begin{document}&#10;$$[C_\mathrm{A},C_\mathrm{W},C_\mathrm{Q}]^T$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,9704"/>
  <p:tag name="ORIGINALWIDTH" val="1142,107"/>
  <p:tag name="LATEXADDIN" val="\documentclass{article}&#10;\usepackage{amsmath}&#10;\pagestyle{empty}&#10;\begin{document}&#10;$$[C_\mathrm{l},C_\mathrm{m},C_\mathrm{n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59,242"/>
  <p:tag name="LATEXADDIN" val="\documentclass{article}&#10;\usepackage{amsmath}&#10;\pagestyle{empty}&#10;\begin{document}&#10;Geometrische Beiwerte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Präsentationsvorlage_RTM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1231</Words>
  <Application>Microsoft Office PowerPoint</Application>
  <PresentationFormat>Bildschirmpräsentation (16:10)</PresentationFormat>
  <Paragraphs>510</Paragraphs>
  <Slides>49</Slides>
  <Notes>23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49</vt:i4>
      </vt:variant>
    </vt:vector>
  </HeadingPairs>
  <TitlesOfParts>
    <vt:vector size="57" baseType="lpstr">
      <vt:lpstr>Arial</vt:lpstr>
      <vt:lpstr>Bitstream Charter</vt:lpstr>
      <vt:lpstr>Calibri</vt:lpstr>
      <vt:lpstr>Courier New</vt:lpstr>
      <vt:lpstr>Stafford</vt:lpstr>
      <vt:lpstr>Tahoma</vt:lpstr>
      <vt:lpstr>Wingdings</vt:lpstr>
      <vt:lpstr>Präsentationsvorlage_RTM</vt:lpstr>
      <vt:lpstr>Luftbetankung eines Passagierflugzeugs</vt:lpstr>
      <vt:lpstr>Gliederung</vt:lpstr>
      <vt:lpstr>Stand der Technik</vt:lpstr>
      <vt:lpstr>Flugkonfiguration</vt:lpstr>
      <vt:lpstr>Koordinatensysteme </vt:lpstr>
      <vt:lpstr>Koordinatensysteme: Obere Sicht </vt:lpstr>
      <vt:lpstr>Koordinatensysteme: Seitliche Sicht</vt:lpstr>
      <vt:lpstr>Koordinatensysteme: Frontale Sicht</vt:lpstr>
      <vt:lpstr>Modellbildung: Wahl der Zustände</vt:lpstr>
      <vt:lpstr>Stellgrößen</vt:lpstr>
      <vt:lpstr>Dynamik und Kinematik</vt:lpstr>
      <vt:lpstr>Differentialgleichungen des Flugzeugs</vt:lpstr>
      <vt:lpstr>Atmosphäre und aerodynamische Größen</vt:lpstr>
      <vt:lpstr>Geometrische Beiwerte</vt:lpstr>
      <vt:lpstr>Kräfte und Momente</vt:lpstr>
      <vt:lpstr>Arbeitspunkt und Linearisierung</vt:lpstr>
      <vt:lpstr>Nominelles Modell der beiden Flugzeuge</vt:lpstr>
      <vt:lpstr>Nominelle Strecke mit Windstörung</vt:lpstr>
      <vt:lpstr>Störung und Parameterschwankung</vt:lpstr>
      <vt:lpstr>Polbereichsplatzierung</vt:lpstr>
      <vt:lpstr>Verkopplungsregelung</vt:lpstr>
      <vt:lpstr>Reglerentwurf</vt:lpstr>
      <vt:lpstr>Reglerentwurf</vt:lpstr>
      <vt:lpstr>Sprungantworten Führungsgrößen</vt:lpstr>
      <vt:lpstr>Sprungantworten Verkoppelte Größen</vt:lpstr>
      <vt:lpstr>Stellgrößen</vt:lpstr>
      <vt:lpstr>Flugzeugpositionen</vt:lpstr>
      <vt:lpstr>Einfluss von Parameterschwankungen in der Masse</vt:lpstr>
      <vt:lpstr>Lösbarkeit je nach Änderung der Masse</vt:lpstr>
      <vt:lpstr>Sprungförmige Störungen</vt:lpstr>
      <vt:lpstr>Sprungförmige Störungen</vt:lpstr>
      <vt:lpstr>Sprungförmige Störungen</vt:lpstr>
      <vt:lpstr>Sprungförmige Störungen</vt:lpstr>
      <vt:lpstr>Fazit</vt:lpstr>
      <vt:lpstr>Ausblick</vt:lpstr>
      <vt:lpstr>Bildquellen</vt:lpstr>
      <vt:lpstr>PowerPoint-Präsentation</vt:lpstr>
      <vt:lpstr>Anhang</vt:lpstr>
      <vt:lpstr>Anhang(3)</vt:lpstr>
      <vt:lpstr>Back-up</vt:lpstr>
      <vt:lpstr>Dynamik und Kinematik: Blockschaltbild</vt:lpstr>
      <vt:lpstr>Transformation der Bezugssysteme </vt:lpstr>
      <vt:lpstr>Atmosphäre und aerodynamische Größen</vt:lpstr>
      <vt:lpstr>Geometrische Beiwerte</vt:lpstr>
      <vt:lpstr>Geometrische Beiwerte</vt:lpstr>
      <vt:lpstr>Anhang(2)</vt:lpstr>
      <vt:lpstr>Atmosphäre und aerodynamische Größen</vt:lpstr>
      <vt:lpstr>Kräfte und Momente</vt:lpstr>
      <vt:lpstr>Zusammenfassung der Modellannahmen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Markus Amann</cp:lastModifiedBy>
  <cp:revision>163</cp:revision>
  <dcterms:created xsi:type="dcterms:W3CDTF">2009-12-23T09:42:49Z</dcterms:created>
  <dcterms:modified xsi:type="dcterms:W3CDTF">2021-04-01T11:26:35Z</dcterms:modified>
</cp:coreProperties>
</file>